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10409" r:id="rId5"/>
    <p:sldId id="10277" r:id="rId6"/>
    <p:sldId id="10278" r:id="rId7"/>
    <p:sldId id="10279" r:id="rId8"/>
    <p:sldId id="10280" r:id="rId9"/>
    <p:sldId id="10281" r:id="rId10"/>
    <p:sldId id="10282" r:id="rId11"/>
    <p:sldId id="10288" r:id="rId12"/>
    <p:sldId id="10405" r:id="rId13"/>
    <p:sldId id="10286" r:id="rId14"/>
    <p:sldId id="10400" r:id="rId15"/>
    <p:sldId id="10285" r:id="rId16"/>
    <p:sldId id="10290" r:id="rId17"/>
    <p:sldId id="10396" r:id="rId18"/>
    <p:sldId id="10381" r:id="rId19"/>
    <p:sldId id="10410" r:id="rId20"/>
    <p:sldId id="10397" r:id="rId21"/>
    <p:sldId id="10403" r:id="rId22"/>
    <p:sldId id="10408" r:id="rId23"/>
  </p:sldIdLst>
  <p:sldSz cx="12192000" cy="6858000"/>
  <p:notesSz cx="6858000" cy="9144000"/>
  <p:custDataLst>
    <p:tags r:id="rId26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2F68A90-807F-4819-8985-98C0BEB723D8}">
          <p14:sldIdLst>
            <p14:sldId id="10409"/>
            <p14:sldId id="10277"/>
            <p14:sldId id="10278"/>
            <p14:sldId id="10279"/>
            <p14:sldId id="10280"/>
            <p14:sldId id="10281"/>
            <p14:sldId id="10282"/>
            <p14:sldId id="10288"/>
            <p14:sldId id="10405"/>
            <p14:sldId id="10286"/>
            <p14:sldId id="10400"/>
            <p14:sldId id="10285"/>
            <p14:sldId id="10290"/>
            <p14:sldId id="10396"/>
            <p14:sldId id="10381"/>
            <p14:sldId id="10410"/>
            <p14:sldId id="10397"/>
            <p14:sldId id="10403"/>
            <p14:sldId id="10408"/>
          </p14:sldIdLst>
        </p14:section>
      </p14:sectionLst>
    </p:ext>
    <p:ext uri="{EFAFB233-063F-42B5-8137-9DF3F51BA10A}">
      <p15:sldGuideLst xmlns:p15="http://schemas.microsoft.com/office/powerpoint/2012/main">
        <p15:guide id="1" pos="3908" userDrawn="1">
          <p15:clr>
            <a:srgbClr val="A4A3A4"/>
          </p15:clr>
        </p15:guide>
        <p15:guide id="2" pos="3772" userDrawn="1">
          <p15:clr>
            <a:srgbClr val="A4A3A4"/>
          </p15:clr>
        </p15:guide>
        <p15:guide id="3" pos="2706" userDrawn="1">
          <p15:clr>
            <a:srgbClr val="A4A3A4"/>
          </p15:clr>
        </p15:guide>
        <p15:guide id="4" pos="2570" userDrawn="1">
          <p15:clr>
            <a:srgbClr val="A4A3A4"/>
          </p15:clr>
        </p15:guide>
        <p15:guide id="5" pos="325" userDrawn="1">
          <p15:clr>
            <a:srgbClr val="A4A3A4"/>
          </p15:clr>
        </p15:guide>
        <p15:guide id="6" pos="4974" userDrawn="1">
          <p15:clr>
            <a:srgbClr val="A4A3A4"/>
          </p15:clr>
        </p15:guide>
        <p15:guide id="7" pos="5110" userDrawn="1">
          <p15:clr>
            <a:srgbClr val="A4A3A4"/>
          </p15:clr>
        </p15:guide>
        <p15:guide id="8" pos="7355" userDrawn="1">
          <p15:clr>
            <a:srgbClr val="A4A3A4"/>
          </p15:clr>
        </p15:guide>
        <p15:guide id="9" orient="horz" pos="1207" userDrawn="1">
          <p15:clr>
            <a:srgbClr val="A4A3A4"/>
          </p15:clr>
        </p15:guide>
        <p15:guide id="10" orient="horz" pos="1094" userDrawn="1">
          <p15:clr>
            <a:srgbClr val="A4A3A4"/>
          </p15:clr>
        </p15:guide>
        <p15:guide id="11" orient="horz" pos="40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ika  Mahla" initials="AM" lastIdx="1" clrIdx="0"/>
  <p:cmAuthor id="2" name="Anika  Mahla" initials="AM [2]" lastIdx="1" clrIdx="1"/>
  <p:cmAuthor id="3" name="Anika  Mahla" initials="AM [3]" lastIdx="1" clrIdx="2"/>
  <p:cmAuthor id="4" name="Anika  Mahla" initials="AM [4]" lastIdx="1" clrIdx="3"/>
  <p:cmAuthor id="5" name="Anika  Mahla" initials="AM [5]" lastIdx="1" clrIdx="4"/>
  <p:cmAuthor id="6" name="Anika  Mahla" initials="AM [6]" lastIdx="1" clrIdx="5"/>
  <p:cmAuthor id="7" name="Anika  Mahla" initials="AM [7]" lastIdx="1" clrIdx="6"/>
  <p:cmAuthor id="8" name="Anika  Mahla" initials="AM [8]" lastIdx="1" clrIdx="7"/>
  <p:cmAuthor id="9" name="Anika  Mahla" initials="AM [9]" lastIdx="1" clrIdx="8"/>
  <p:cmAuthor id="10" name="Tarasevich, Vladislav" initials="TV" lastIdx="1" clrIdx="9">
    <p:extLst>
      <p:ext uri="{19B8F6BF-5375-455C-9EA6-DF929625EA0E}">
        <p15:presenceInfo xmlns:p15="http://schemas.microsoft.com/office/powerpoint/2012/main" userId="Tarasevich, Vladislav" providerId="None"/>
      </p:ext>
    </p:extLst>
  </p:cmAuthor>
  <p:cmAuthor id="11" name="Shumilin, Andrey" initials="SA" lastIdx="8" clrIdx="10">
    <p:extLst>
      <p:ext uri="{19B8F6BF-5375-455C-9EA6-DF929625EA0E}">
        <p15:presenceInfo xmlns:p15="http://schemas.microsoft.com/office/powerpoint/2012/main" userId="Shumilin, Andrey" providerId="None"/>
      </p:ext>
    </p:extLst>
  </p:cmAuthor>
  <p:cmAuthor id="12" name="Galinskaya, Ekaterina" initials="GE" lastIdx="12" clrIdx="11">
    <p:extLst>
      <p:ext uri="{19B8F6BF-5375-455C-9EA6-DF929625EA0E}">
        <p15:presenceInfo xmlns:p15="http://schemas.microsoft.com/office/powerpoint/2012/main" userId="Galinskaya, Ekaterina" providerId="None"/>
      </p:ext>
    </p:extLst>
  </p:cmAuthor>
  <p:cmAuthor id="13" name="Druzhinina, Viktoriya" initials="DV" lastIdx="1" clrIdx="12">
    <p:extLst>
      <p:ext uri="{19B8F6BF-5375-455C-9EA6-DF929625EA0E}">
        <p15:presenceInfo xmlns:p15="http://schemas.microsoft.com/office/powerpoint/2012/main" userId="Druzhinina, Viktoriy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BF99"/>
    <a:srgbClr val="25CBD3"/>
    <a:srgbClr val="FFFEFD"/>
    <a:srgbClr val="E89D6C"/>
    <a:srgbClr val="83DBE0"/>
    <a:srgbClr val="000000"/>
    <a:srgbClr val="010C1D"/>
    <a:srgbClr val="FFFFFD"/>
    <a:srgbClr val="FEFFFD"/>
    <a:srgbClr val="FEFF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54E2F3-56C5-45DD-A301-A93C5442D9FF}" v="25" dt="2020-06-10T13:29:44.5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55" autoAdjust="0"/>
    <p:restoredTop sz="94353" autoAdjust="0"/>
  </p:normalViewPr>
  <p:slideViewPr>
    <p:cSldViewPr showGuides="1">
      <p:cViewPr varScale="1">
        <p:scale>
          <a:sx n="68" d="100"/>
          <a:sy n="68" d="100"/>
        </p:scale>
        <p:origin x="762" y="48"/>
      </p:cViewPr>
      <p:guideLst>
        <p:guide pos="3908"/>
        <p:guide pos="3772"/>
        <p:guide pos="2706"/>
        <p:guide pos="2570"/>
        <p:guide pos="325"/>
        <p:guide pos="4974"/>
        <p:guide pos="5110"/>
        <p:guide pos="7355"/>
        <p:guide orient="horz" pos="1207"/>
        <p:guide orient="horz" pos="1094"/>
        <p:guide orient="horz" pos="40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122" d="100"/>
          <a:sy n="122" d="100"/>
        </p:scale>
        <p:origin x="15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51474-28CD-430D-B610-F7DF1B156A36}" type="datetimeFigureOut">
              <a:rPr lang="en-GB" smtClean="0"/>
              <a:t>29/06/2020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E94E74-2CB2-4465-8CC6-5112F46488E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8820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5AE17-8E6C-4009-ACF3-797CFACD3AF1}" type="datetimeFigureOut">
              <a:rPr lang="en-GB" smtClean="0"/>
              <a:t>29/06/2020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DB125F-D24F-47AE-85FE-C3EFFAB88DF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2636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anose="020B0604020202020204" pitchFamily="34" charset="0"/>
      <a:buChar char="‒"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358775" indent="-171450" algn="l" defTabSz="914400" rtl="0" eaLnBrk="1" latinLnBrk="0" hangingPunct="1">
      <a:buFont typeface="Arial" panose="020B0604020202020204" pitchFamily="34" charset="0"/>
      <a:buChar char="‒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539750" indent="-171450" algn="l" defTabSz="914400" rtl="0" eaLnBrk="1" latinLnBrk="0" hangingPunct="1">
      <a:buFont typeface="Arial" panose="020B0604020202020204" pitchFamily="34" charset="0"/>
      <a:buChar char="‒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719138" indent="-171450" algn="l" defTabSz="914400" rtl="0" eaLnBrk="1" latinLnBrk="0" hangingPunct="1">
      <a:buFont typeface="Arial" panose="020B0604020202020204" pitchFamily="34" charset="0"/>
      <a:buChar char="‒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898525" indent="-171450" algn="l" defTabSz="914400" rtl="0" eaLnBrk="1" latinLnBrk="0" hangingPunct="1">
      <a:buFont typeface="Arial" panose="020B0604020202020204" pitchFamily="34" charset="0"/>
      <a:buChar char="‒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FCA72D-95C1-4D06-998C-E3822C514D2A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6/29/2020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66038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FCA72D-95C1-4D06-998C-E3822C514D2A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6/29/2020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9427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3.emf"/><Relationship Id="rId4" Type="http://schemas.openxmlformats.org/officeDocument/2006/relationships/image" Target="../media/image4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5938" y="1873833"/>
            <a:ext cx="11175732" cy="4507917"/>
          </a:xfrm>
        </p:spPr>
        <p:txBody>
          <a:bodyPr anchor="t"/>
          <a:lstStyle>
            <a:lvl1pPr algn="l">
              <a:lnSpc>
                <a:spcPct val="90000"/>
              </a:lnSpc>
              <a:defRPr sz="5000" cap="all" baseline="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5937" y="908720"/>
            <a:ext cx="11160125" cy="676800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GB" dirty="0"/>
          </a:p>
        </p:txBody>
      </p:sp>
      <p:pic>
        <p:nvPicPr>
          <p:cNvPr id="10" name="Bild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3670" y="319956"/>
            <a:ext cx="2448000" cy="603354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 bwMode="gray">
          <a:xfrm>
            <a:off x="515938" y="1736725"/>
            <a:ext cx="11160124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0730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right)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 bwMode="gray">
          <a:xfrm>
            <a:off x="407368" y="365125"/>
            <a:ext cx="9001000" cy="363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de-DE" sz="1600" dirty="0"/>
          </a:p>
        </p:txBody>
      </p:sp>
      <p:sp>
        <p:nvSpPr>
          <p:cNvPr id="11" name="Rectangle 10"/>
          <p:cNvSpPr/>
          <p:nvPr userDrawn="1"/>
        </p:nvSpPr>
        <p:spPr bwMode="gray">
          <a:xfrm>
            <a:off x="0" y="1666876"/>
            <a:ext cx="3225500" cy="149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30096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25500" y="908720"/>
            <a:ext cx="8450562" cy="67749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5500" y="1875600"/>
            <a:ext cx="8450562" cy="45061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2323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Bild auf Platzhalter ziehen oder durch Klicken auf Symbol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38739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17367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5938" y="1873833"/>
            <a:ext cx="11175732" cy="4507917"/>
          </a:xfrm>
        </p:spPr>
        <p:txBody>
          <a:bodyPr anchor="t"/>
          <a:lstStyle>
            <a:lvl1pPr algn="l">
              <a:lnSpc>
                <a:spcPct val="90000"/>
              </a:lnSpc>
              <a:defRPr sz="5000" cap="all" baseline="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5937" y="908720"/>
            <a:ext cx="11160125" cy="676800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GB" dirty="0"/>
          </a:p>
        </p:txBody>
      </p:sp>
      <p:pic>
        <p:nvPicPr>
          <p:cNvPr id="10" name="Bild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3670" y="319956"/>
            <a:ext cx="2448000" cy="603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4395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(pi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0" y="1736724"/>
            <a:ext cx="12192000" cy="5121275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Bild auf Platzhalter ziehen oder durch Klicken auf Symbol hinzufügen</a:t>
            </a:r>
            <a:endParaRPr lang="en-GB" dirty="0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17367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5938" y="1873833"/>
            <a:ext cx="11175732" cy="2095227"/>
          </a:xfrm>
        </p:spPr>
        <p:txBody>
          <a:bodyPr anchor="t"/>
          <a:lstStyle>
            <a:lvl1pPr algn="l">
              <a:lnSpc>
                <a:spcPct val="90000"/>
              </a:lnSpc>
              <a:defRPr sz="5000" cap="all" baseline="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5937" y="908720"/>
            <a:ext cx="11160125" cy="676800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GB" dirty="0"/>
          </a:p>
        </p:txBody>
      </p:sp>
      <p:pic>
        <p:nvPicPr>
          <p:cNvPr id="10" name="Bild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3670" y="319956"/>
            <a:ext cx="2448000" cy="603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6225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GB" dirty="0"/>
          </a:p>
        </p:txBody>
      </p:sp>
      <p:cxnSp>
        <p:nvCxnSpPr>
          <p:cNvPr id="8" name="Straight Connector 7"/>
          <p:cNvCxnSpPr/>
          <p:nvPr userDrawn="1"/>
        </p:nvCxnSpPr>
        <p:spPr bwMode="gray">
          <a:xfrm>
            <a:off x="515938" y="1736725"/>
            <a:ext cx="11160124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Bild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3670" y="319956"/>
            <a:ext cx="2448000" cy="603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930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End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5936" y="1766461"/>
            <a:ext cx="11160126" cy="1986575"/>
          </a:xfrm>
        </p:spPr>
        <p:txBody>
          <a:bodyPr anchor="t"/>
          <a:lstStyle>
            <a:lvl1pPr algn="l">
              <a:lnSpc>
                <a:spcPct val="95000"/>
              </a:lnSpc>
              <a:defRPr sz="6600" cap="all" baseline="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5937" y="3911202"/>
            <a:ext cx="11160125" cy="2470547"/>
          </a:xfrm>
        </p:spPr>
        <p:txBody>
          <a:bodyPr anchor="t"/>
          <a:lstStyle>
            <a:lvl1pPr marL="0" indent="0" algn="l">
              <a:lnSpc>
                <a:spcPct val="100000"/>
              </a:lnSpc>
              <a:buNone/>
              <a:defRPr sz="1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GB" dirty="0"/>
          </a:p>
        </p:txBody>
      </p:sp>
      <p:cxnSp>
        <p:nvCxnSpPr>
          <p:cNvPr id="8" name="Straight Connector 7"/>
          <p:cNvCxnSpPr/>
          <p:nvPr userDrawn="1"/>
        </p:nvCxnSpPr>
        <p:spPr bwMode="gray">
          <a:xfrm>
            <a:off x="515938" y="1736725"/>
            <a:ext cx="11160124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Bild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4571" y="365125"/>
            <a:ext cx="1764000" cy="434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3889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rand_OS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937" y="1875304"/>
            <a:ext cx="11160125" cy="367793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 dirty="0"/>
          </a:p>
        </p:txBody>
      </p:sp>
      <p:pic>
        <p:nvPicPr>
          <p:cNvPr id="10" name="Bild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1396" y="5810026"/>
            <a:ext cx="1698678" cy="7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6678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rand_LEDVANCE OS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937" y="1875304"/>
            <a:ext cx="11160125" cy="367793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 dirty="0"/>
          </a:p>
        </p:txBody>
      </p:sp>
      <p:pic>
        <p:nvPicPr>
          <p:cNvPr id="14" name="Bild 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5742" y="5804874"/>
            <a:ext cx="1868843" cy="84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3636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rand_LEDVANCE OSR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937" y="1875304"/>
            <a:ext cx="11160125" cy="367793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 dirty="0"/>
          </a:p>
        </p:txBody>
      </p:sp>
      <p:pic>
        <p:nvPicPr>
          <p:cNvPr id="14" name="Bild 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7720" y="5804874"/>
            <a:ext cx="1868843" cy="842400"/>
          </a:xfrm>
          <a:prstGeom prst="rect">
            <a:avLst/>
          </a:prstGeom>
        </p:spPr>
      </p:pic>
      <p:pic>
        <p:nvPicPr>
          <p:cNvPr id="8" name="Bild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1396" y="5810026"/>
            <a:ext cx="1698678" cy="7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151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rand_SYLVAN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937" y="1875304"/>
            <a:ext cx="11160125" cy="367793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 dirty="0"/>
          </a:p>
        </p:txBody>
      </p:sp>
      <p:pic>
        <p:nvPicPr>
          <p:cNvPr id="13" name="Bild 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979" y="5776560"/>
            <a:ext cx="2181941" cy="855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152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46181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(Partner Brand)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5938" y="1873833"/>
            <a:ext cx="8727732" cy="4507917"/>
          </a:xfrm>
        </p:spPr>
        <p:txBody>
          <a:bodyPr anchor="t"/>
          <a:lstStyle>
            <a:lvl1pPr algn="l">
              <a:lnSpc>
                <a:spcPct val="90000"/>
              </a:lnSpc>
              <a:defRPr sz="5000" cap="all" baseline="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5938" y="908720"/>
            <a:ext cx="8715544" cy="676800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GB" dirty="0"/>
          </a:p>
        </p:txBody>
      </p:sp>
      <p:pic>
        <p:nvPicPr>
          <p:cNvPr id="10" name="Bild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3670" y="319956"/>
            <a:ext cx="2448000" cy="603354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 bwMode="gray">
          <a:xfrm>
            <a:off x="515938" y="1736725"/>
            <a:ext cx="11160124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Bildplatzhalter 18"/>
          <p:cNvSpPr>
            <a:spLocks noGrp="1"/>
          </p:cNvSpPr>
          <p:nvPr>
            <p:ph type="pic" sz="quarter" idx="10" hasCustomPrompt="1"/>
          </p:nvPr>
        </p:nvSpPr>
        <p:spPr>
          <a:xfrm>
            <a:off x="9938903" y="1955217"/>
            <a:ext cx="1738800" cy="756000"/>
          </a:xfrm>
          <a:solidFill>
            <a:schemeClr val="bg1"/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 b="1">
                <a:solidFill>
                  <a:schemeClr val="tx2"/>
                </a:solidFill>
              </a:defRPr>
            </a:lvl1pPr>
          </a:lstStyle>
          <a:p>
            <a:r>
              <a:rPr lang="de-DE" sz="800" b="1" dirty="0">
                <a:solidFill>
                  <a:schemeClr val="tx2"/>
                </a:solidFill>
              </a:rPr>
              <a:t>Partner Brand</a:t>
            </a:r>
          </a:p>
        </p:txBody>
      </p:sp>
    </p:spTree>
    <p:extLst>
      <p:ext uri="{BB962C8B-B14F-4D97-AF65-F5344CB8AC3E}">
        <p14:creationId xmlns:p14="http://schemas.microsoft.com/office/powerpoint/2010/main" val="38140242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(Partner Brand)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5937" y="908720"/>
            <a:ext cx="9396487" cy="677491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Mastertitelformat bearbeiten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 dirty="0"/>
          </a:p>
        </p:txBody>
      </p:sp>
      <p:sp>
        <p:nvSpPr>
          <p:cNvPr id="4" name="Bildplatzhalter 18"/>
          <p:cNvSpPr>
            <a:spLocks noGrp="1"/>
          </p:cNvSpPr>
          <p:nvPr>
            <p:ph type="pic" sz="quarter" idx="10" hasCustomPrompt="1"/>
          </p:nvPr>
        </p:nvSpPr>
        <p:spPr>
          <a:xfrm>
            <a:off x="10437909" y="932024"/>
            <a:ext cx="1238153" cy="588764"/>
          </a:xfrm>
          <a:solidFill>
            <a:schemeClr val="bg1"/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 b="1">
                <a:solidFill>
                  <a:schemeClr val="tx2"/>
                </a:solidFill>
              </a:defRPr>
            </a:lvl1pPr>
          </a:lstStyle>
          <a:p>
            <a:r>
              <a:rPr lang="de-DE" sz="800" b="1" dirty="0">
                <a:solidFill>
                  <a:schemeClr val="tx2"/>
                </a:solidFill>
              </a:rPr>
              <a:t>Partner Brand</a:t>
            </a:r>
          </a:p>
        </p:txBody>
      </p:sp>
    </p:spTree>
    <p:extLst>
      <p:ext uri="{BB962C8B-B14F-4D97-AF65-F5344CB8AC3E}">
        <p14:creationId xmlns:p14="http://schemas.microsoft.com/office/powerpoint/2010/main" val="19223008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 (right)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2996977" y="0"/>
            <a:ext cx="919502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25500" y="908720"/>
            <a:ext cx="8450562" cy="677491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GB" dirty="0"/>
          </a:p>
        </p:txBody>
      </p:sp>
      <p:pic>
        <p:nvPicPr>
          <p:cNvPr id="7" name="Bild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4571" y="365125"/>
            <a:ext cx="1764000" cy="434769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 bwMode="gray">
          <a:xfrm>
            <a:off x="3225500" y="1736725"/>
            <a:ext cx="8450562" cy="1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ildplatzhalter 12"/>
          <p:cNvSpPr>
            <a:spLocks noGrp="1"/>
          </p:cNvSpPr>
          <p:nvPr>
            <p:ph type="pic" sz="quarter" idx="10" hasCustomPrompt="1"/>
          </p:nvPr>
        </p:nvSpPr>
        <p:spPr>
          <a:xfrm>
            <a:off x="307" y="4262469"/>
            <a:ext cx="2997200" cy="2119281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CB will add application picture</a:t>
            </a:r>
          </a:p>
        </p:txBody>
      </p:sp>
    </p:spTree>
    <p:extLst>
      <p:ext uri="{BB962C8B-B14F-4D97-AF65-F5344CB8AC3E}">
        <p14:creationId xmlns:p14="http://schemas.microsoft.com/office/powerpoint/2010/main" val="2058475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938" y="908720"/>
            <a:ext cx="3563938" cy="677491"/>
          </a:xfrm>
        </p:spPr>
        <p:txBody>
          <a:bodyPr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938" y="4329100"/>
            <a:ext cx="3563938" cy="2052650"/>
          </a:xfrm>
        </p:spPr>
        <p:txBody>
          <a:bodyPr/>
          <a:lstStyle>
            <a:lvl1pPr marL="182563" indent="-182563">
              <a:defRPr sz="1600"/>
            </a:lvl1pPr>
            <a:lvl2pPr marL="361950" indent="-180975">
              <a:defRPr sz="1600"/>
            </a:lvl2pPr>
            <a:lvl3pPr marL="542925" indent="-180975">
              <a:defRPr sz="1600"/>
            </a:lvl3pPr>
            <a:lvl4pPr marL="714375" indent="-171450">
              <a:defRPr sz="1600"/>
            </a:lvl4pPr>
            <a:lvl5pPr marL="895350" indent="-180975"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 dirty="0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4295775" y="4329100"/>
            <a:ext cx="3600449" cy="2052650"/>
          </a:xfrm>
        </p:spPr>
        <p:txBody>
          <a:bodyPr/>
          <a:lstStyle>
            <a:lvl1pPr marL="180975" indent="-180975">
              <a:defRPr sz="1600"/>
            </a:lvl1pPr>
            <a:lvl2pPr marL="361950" indent="-180975">
              <a:defRPr sz="1600"/>
            </a:lvl2pPr>
            <a:lvl3pPr marL="542925" indent="-180975">
              <a:defRPr sz="1600"/>
            </a:lvl3pPr>
            <a:lvl4pPr marL="714375" indent="-171450">
              <a:defRPr sz="1600"/>
            </a:lvl4pPr>
            <a:lvl5pPr marL="895350" indent="-180975"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 dirty="0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8112125" y="4329100"/>
            <a:ext cx="3563937" cy="2052650"/>
          </a:xfrm>
        </p:spPr>
        <p:txBody>
          <a:bodyPr/>
          <a:lstStyle>
            <a:lvl1pPr marL="180975" indent="-180975">
              <a:defRPr sz="1600"/>
            </a:lvl1pPr>
            <a:lvl2pPr marL="361950" indent="-180975">
              <a:defRPr sz="1600"/>
            </a:lvl2pPr>
            <a:lvl3pPr marL="542925" indent="-180975">
              <a:defRPr sz="1600"/>
            </a:lvl3pPr>
            <a:lvl4pPr marL="714375" indent="-171450">
              <a:defRPr sz="1600"/>
            </a:lvl4pPr>
            <a:lvl5pPr marL="895350" indent="-180975"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/>
          </p:nvPr>
        </p:nvSpPr>
        <p:spPr>
          <a:xfrm>
            <a:off x="4295774" y="908720"/>
            <a:ext cx="3600449" cy="677491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8112124" y="908720"/>
            <a:ext cx="3563937" cy="677491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Rectangle 13"/>
          <p:cNvSpPr/>
          <p:nvPr userDrawn="1"/>
        </p:nvSpPr>
        <p:spPr bwMode="gray">
          <a:xfrm>
            <a:off x="7896223" y="1586211"/>
            <a:ext cx="215902" cy="329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/>
          <p:cNvSpPr/>
          <p:nvPr userDrawn="1"/>
        </p:nvSpPr>
        <p:spPr bwMode="gray">
          <a:xfrm>
            <a:off x="4079875" y="1586211"/>
            <a:ext cx="215900" cy="329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Chart Placeholder 17"/>
          <p:cNvSpPr>
            <a:spLocks noGrp="1"/>
          </p:cNvSpPr>
          <p:nvPr>
            <p:ph type="chart" sz="quarter" idx="17"/>
          </p:nvPr>
        </p:nvSpPr>
        <p:spPr>
          <a:xfrm>
            <a:off x="515937" y="1916113"/>
            <a:ext cx="3563937" cy="225542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Diagramm durch Klicken auf Symbol hinzufügen</a:t>
            </a:r>
            <a:endParaRPr lang="en-GB" dirty="0"/>
          </a:p>
        </p:txBody>
      </p:sp>
      <p:sp>
        <p:nvSpPr>
          <p:cNvPr id="19" name="Chart Placeholder 17"/>
          <p:cNvSpPr>
            <a:spLocks noGrp="1"/>
          </p:cNvSpPr>
          <p:nvPr>
            <p:ph type="chart" sz="quarter" idx="18"/>
          </p:nvPr>
        </p:nvSpPr>
        <p:spPr>
          <a:xfrm>
            <a:off x="4295774" y="1916113"/>
            <a:ext cx="3600451" cy="225542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Diagramm durch Klicken auf Symbol hinzufügen</a:t>
            </a:r>
            <a:endParaRPr lang="en-GB" dirty="0"/>
          </a:p>
        </p:txBody>
      </p:sp>
      <p:sp>
        <p:nvSpPr>
          <p:cNvPr id="20" name="Chart Placeholder 17"/>
          <p:cNvSpPr>
            <a:spLocks noGrp="1"/>
          </p:cNvSpPr>
          <p:nvPr>
            <p:ph type="chart" sz="quarter" idx="19"/>
          </p:nvPr>
        </p:nvSpPr>
        <p:spPr>
          <a:xfrm>
            <a:off x="8112124" y="1916113"/>
            <a:ext cx="3563937" cy="225542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Diagramm durch Klicken auf Symbol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4602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937" y="908720"/>
            <a:ext cx="5472111" cy="677491"/>
          </a:xfrm>
        </p:spPr>
        <p:txBody>
          <a:bodyPr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937" y="4329100"/>
            <a:ext cx="5472111" cy="2052650"/>
          </a:xfrm>
        </p:spPr>
        <p:txBody>
          <a:bodyPr/>
          <a:lstStyle>
            <a:lvl1pPr marL="182563" indent="-182563">
              <a:defRPr sz="1600"/>
            </a:lvl1pPr>
            <a:lvl2pPr marL="361950" indent="-180975">
              <a:defRPr sz="1600"/>
            </a:lvl2pPr>
            <a:lvl3pPr marL="542925" indent="-180975">
              <a:defRPr sz="1600"/>
            </a:lvl3pPr>
            <a:lvl4pPr marL="714375" indent="-171450">
              <a:defRPr sz="1600"/>
            </a:lvl4pPr>
            <a:lvl5pPr marL="895350" indent="-180975"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 dirty="0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6203950" y="4329100"/>
            <a:ext cx="5472110" cy="2052650"/>
          </a:xfrm>
        </p:spPr>
        <p:txBody>
          <a:bodyPr/>
          <a:lstStyle>
            <a:lvl1pPr marL="180975" indent="-180975">
              <a:defRPr sz="1600"/>
            </a:lvl1pPr>
            <a:lvl2pPr marL="361950" indent="-180975">
              <a:defRPr sz="1600"/>
            </a:lvl2pPr>
            <a:lvl3pPr marL="542925" indent="-180975">
              <a:defRPr sz="1600"/>
            </a:lvl3pPr>
            <a:lvl4pPr marL="714375" indent="-171450">
              <a:defRPr sz="1600"/>
            </a:lvl4pPr>
            <a:lvl5pPr marL="895350" indent="-180975"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/>
          </p:nvPr>
        </p:nvSpPr>
        <p:spPr>
          <a:xfrm>
            <a:off x="6203949" y="908720"/>
            <a:ext cx="5472110" cy="677491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5" name="Rectangle 14"/>
          <p:cNvSpPr/>
          <p:nvPr userDrawn="1"/>
        </p:nvSpPr>
        <p:spPr bwMode="gray">
          <a:xfrm>
            <a:off x="5988049" y="1586211"/>
            <a:ext cx="215900" cy="329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Chart Placeholder 17"/>
          <p:cNvSpPr>
            <a:spLocks noGrp="1"/>
          </p:cNvSpPr>
          <p:nvPr>
            <p:ph type="chart" sz="quarter" idx="17"/>
          </p:nvPr>
        </p:nvSpPr>
        <p:spPr>
          <a:xfrm>
            <a:off x="515937" y="1916113"/>
            <a:ext cx="5472109" cy="225542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Diagramm durch Klicken auf Symbol hinzufügen</a:t>
            </a:r>
            <a:endParaRPr lang="en-GB" dirty="0"/>
          </a:p>
        </p:txBody>
      </p:sp>
      <p:sp>
        <p:nvSpPr>
          <p:cNvPr id="19" name="Chart Placeholder 17"/>
          <p:cNvSpPr>
            <a:spLocks noGrp="1"/>
          </p:cNvSpPr>
          <p:nvPr>
            <p:ph type="chart" sz="quarter" idx="18"/>
          </p:nvPr>
        </p:nvSpPr>
        <p:spPr>
          <a:xfrm>
            <a:off x="6203950" y="1916113"/>
            <a:ext cx="5472113" cy="225542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Diagramm durch Klicken auf Symbol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945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937" y="908720"/>
            <a:ext cx="11160122" cy="67749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8112124" y="1874243"/>
            <a:ext cx="3563935" cy="4507507"/>
          </a:xfrm>
        </p:spPr>
        <p:txBody>
          <a:bodyPr/>
          <a:lstStyle>
            <a:lvl1pPr marL="180975" indent="-180975">
              <a:defRPr sz="1600"/>
            </a:lvl1pPr>
            <a:lvl2pPr marL="361950" indent="-180975">
              <a:defRPr sz="1600"/>
            </a:lvl2pPr>
            <a:lvl3pPr marL="542925" indent="-180975">
              <a:defRPr sz="1600"/>
            </a:lvl3pPr>
            <a:lvl4pPr marL="714375" indent="-171450">
              <a:defRPr sz="1600"/>
            </a:lvl4pPr>
            <a:lvl5pPr marL="895350" indent="-180975"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 dirty="0"/>
          </a:p>
        </p:txBody>
      </p:sp>
      <p:sp>
        <p:nvSpPr>
          <p:cNvPr id="18" name="Chart Placeholder 17"/>
          <p:cNvSpPr>
            <a:spLocks noGrp="1"/>
          </p:cNvSpPr>
          <p:nvPr>
            <p:ph type="chart" sz="quarter" idx="17"/>
          </p:nvPr>
        </p:nvSpPr>
        <p:spPr>
          <a:xfrm>
            <a:off x="515937" y="1916113"/>
            <a:ext cx="7380288" cy="446563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Diagramm durch Klicken auf Symbol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1763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ll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938" y="2240866"/>
            <a:ext cx="3563938" cy="4140884"/>
          </a:xfrm>
          <a:solidFill>
            <a:schemeClr val="bg2"/>
          </a:solidFill>
        </p:spPr>
        <p:txBody>
          <a:bodyPr lIns="90000" tIns="82800" rIns="90000" bIns="46800"/>
          <a:lstStyle>
            <a:lvl1pPr marL="182563" indent="-182563">
              <a:defRPr sz="1800"/>
            </a:lvl1pPr>
            <a:lvl2pPr marL="361950" indent="-180975">
              <a:defRPr sz="1800"/>
            </a:lvl2pPr>
            <a:lvl3pPr marL="542925" indent="-180975">
              <a:defRPr sz="1800"/>
            </a:lvl3pPr>
            <a:lvl4pPr marL="714375" indent="-171450">
              <a:defRPr sz="1800"/>
            </a:lvl4pPr>
            <a:lvl5pPr marL="895350" indent="-180975">
              <a:defRPr sz="18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 dirty="0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4295775" y="2240866"/>
            <a:ext cx="3600449" cy="4140884"/>
          </a:xfrm>
          <a:solidFill>
            <a:schemeClr val="bg2"/>
          </a:solidFill>
        </p:spPr>
        <p:txBody>
          <a:bodyPr lIns="90000" tIns="82800" rIns="90000" bIns="46800"/>
          <a:lstStyle>
            <a:lvl1pPr marL="180975" indent="-180975">
              <a:defRPr sz="1800"/>
            </a:lvl1pPr>
            <a:lvl2pPr marL="361950" indent="-180975">
              <a:defRPr sz="1800"/>
            </a:lvl2pPr>
            <a:lvl3pPr marL="542925" indent="-180975">
              <a:defRPr sz="1800"/>
            </a:lvl3pPr>
            <a:lvl4pPr marL="714375" indent="-171450">
              <a:defRPr sz="1800"/>
            </a:lvl4pPr>
            <a:lvl5pPr marL="895350" indent="-180975">
              <a:defRPr sz="18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 dirty="0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8112125" y="2240866"/>
            <a:ext cx="3563937" cy="4140884"/>
          </a:xfrm>
          <a:solidFill>
            <a:schemeClr val="bg2"/>
          </a:solidFill>
        </p:spPr>
        <p:txBody>
          <a:bodyPr lIns="90000" tIns="82800" rIns="90000" bIns="46800"/>
          <a:lstStyle>
            <a:lvl1pPr marL="180975" indent="-180975">
              <a:defRPr sz="1800"/>
            </a:lvl1pPr>
            <a:lvl2pPr marL="361950" indent="-180975">
              <a:defRPr sz="1800"/>
            </a:lvl2pPr>
            <a:lvl3pPr marL="542925" indent="-180975">
              <a:defRPr sz="1800"/>
            </a:lvl3pPr>
            <a:lvl4pPr marL="714375" indent="-171450">
              <a:defRPr sz="1800"/>
            </a:lvl4pPr>
            <a:lvl5pPr marL="895350" indent="-180975">
              <a:defRPr sz="18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 dirty="0"/>
          </a:p>
        </p:txBody>
      </p:sp>
      <p:sp>
        <p:nvSpPr>
          <p:cNvPr id="30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709255" y="4392814"/>
            <a:ext cx="3154498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Bild auf Platzhalter ziehen oder durch Klicken auf Symbol hinzufügen</a:t>
            </a:r>
            <a:endParaRPr lang="en-GB" dirty="0"/>
          </a:p>
        </p:txBody>
      </p:sp>
      <p:sp>
        <p:nvSpPr>
          <p:cNvPr id="31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4522593" y="4392814"/>
            <a:ext cx="314681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Bild auf Platzhalter ziehen oder durch Klicken auf Symbol hinzufügen</a:t>
            </a:r>
            <a:endParaRPr lang="en-GB" dirty="0"/>
          </a:p>
        </p:txBody>
      </p:sp>
      <p:sp>
        <p:nvSpPr>
          <p:cNvPr id="32" name="Picture Placeholder 9"/>
          <p:cNvSpPr>
            <a:spLocks noGrp="1"/>
          </p:cNvSpPr>
          <p:nvPr>
            <p:ph type="pic" sz="quarter" idx="20"/>
          </p:nvPr>
        </p:nvSpPr>
        <p:spPr>
          <a:xfrm>
            <a:off x="8341537" y="4392814"/>
            <a:ext cx="3083055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Bild auf Platzhalter ziehen oder durch Klicken auf Symbol hinzufügen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937" y="908720"/>
            <a:ext cx="11160125" cy="677491"/>
          </a:xfrm>
        </p:spPr>
        <p:txBody>
          <a:bodyPr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5" hasCustomPrompt="1"/>
          </p:nvPr>
        </p:nvSpPr>
        <p:spPr>
          <a:xfrm>
            <a:off x="515938" y="1880133"/>
            <a:ext cx="3563936" cy="360733"/>
          </a:xfrm>
        </p:spPr>
        <p:txBody>
          <a:bodyPr/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Headline</a:t>
            </a:r>
          </a:p>
        </p:txBody>
      </p:sp>
      <p:sp>
        <p:nvSpPr>
          <p:cNvPr id="28" name="Textplatzhalter 4"/>
          <p:cNvSpPr>
            <a:spLocks noGrp="1"/>
          </p:cNvSpPr>
          <p:nvPr>
            <p:ph type="body" sz="quarter" idx="16" hasCustomPrompt="1"/>
          </p:nvPr>
        </p:nvSpPr>
        <p:spPr>
          <a:xfrm>
            <a:off x="4295776" y="1880133"/>
            <a:ext cx="3600450" cy="360733"/>
          </a:xfrm>
        </p:spPr>
        <p:txBody>
          <a:bodyPr/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Headline</a:t>
            </a:r>
          </a:p>
        </p:txBody>
      </p:sp>
      <p:sp>
        <p:nvSpPr>
          <p:cNvPr id="29" name="Textplatzhalter 4"/>
          <p:cNvSpPr>
            <a:spLocks noGrp="1"/>
          </p:cNvSpPr>
          <p:nvPr>
            <p:ph type="body" sz="quarter" idx="17" hasCustomPrompt="1"/>
          </p:nvPr>
        </p:nvSpPr>
        <p:spPr>
          <a:xfrm>
            <a:off x="8112125" y="1880133"/>
            <a:ext cx="3563937" cy="360733"/>
          </a:xfrm>
        </p:spPr>
        <p:txBody>
          <a:bodyPr/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855535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916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gray">
          <a:xfrm>
            <a:off x="0" y="1586211"/>
            <a:ext cx="12192000" cy="329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745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r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 bwMode="gray">
          <a:xfrm>
            <a:off x="407368" y="365125"/>
            <a:ext cx="9001000" cy="363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de-DE" sz="1600" dirty="0"/>
          </a:p>
        </p:txBody>
      </p:sp>
      <p:sp>
        <p:nvSpPr>
          <p:cNvPr id="11" name="Rectangle 10"/>
          <p:cNvSpPr/>
          <p:nvPr userDrawn="1"/>
        </p:nvSpPr>
        <p:spPr bwMode="gray">
          <a:xfrm>
            <a:off x="0" y="1657350"/>
            <a:ext cx="6204012" cy="149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602399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4012" y="908720"/>
            <a:ext cx="5472050" cy="67749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4012" y="1875600"/>
            <a:ext cx="5472050" cy="45061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6665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515937" y="908720"/>
            <a:ext cx="11160125" cy="67749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515937" y="1875304"/>
            <a:ext cx="11160125" cy="450644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cxnSp>
        <p:nvCxnSpPr>
          <p:cNvPr id="11" name="Straight Connector 10"/>
          <p:cNvCxnSpPr/>
          <p:nvPr userDrawn="1"/>
        </p:nvCxnSpPr>
        <p:spPr bwMode="gray">
          <a:xfrm>
            <a:off x="515938" y="1736725"/>
            <a:ext cx="11160124" cy="1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Bild 6"/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4571" y="365125"/>
            <a:ext cx="1764000" cy="434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814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5" r:id="rId3"/>
    <p:sldLayoutId id="2147483666" r:id="rId4"/>
    <p:sldLayoutId id="2147483667" r:id="rId5"/>
    <p:sldLayoutId id="2147483677" r:id="rId6"/>
    <p:sldLayoutId id="2147483654" r:id="rId7"/>
    <p:sldLayoutId id="2147483655" r:id="rId8"/>
    <p:sldLayoutId id="2147483664" r:id="rId9"/>
    <p:sldLayoutId id="2147483673" r:id="rId10"/>
    <p:sldLayoutId id="2147483661" r:id="rId11"/>
    <p:sldLayoutId id="2147483668" r:id="rId12"/>
    <p:sldLayoutId id="2147483669" r:id="rId13"/>
    <p:sldLayoutId id="2147483656" r:id="rId14"/>
    <p:sldLayoutId id="2147483662" r:id="rId15"/>
    <p:sldLayoutId id="2147483671" r:id="rId16"/>
    <p:sldLayoutId id="2147483670" r:id="rId17"/>
    <p:sldLayoutId id="2147483674" r:id="rId18"/>
    <p:sldLayoutId id="2147483672" r:id="rId19"/>
    <p:sldLayoutId id="2147483675" r:id="rId20"/>
    <p:sldLayoutId id="2147483676" r:id="rId21"/>
    <p:sldLayoutId id="2147483678" r:id="rId22"/>
  </p:sldLayoutIdLst>
  <p:hf sldNum="0" hdr="0" ftr="0"/>
  <p:txStyles>
    <p:titleStyle>
      <a:lvl1pPr algn="l" defTabSz="914400" rtl="0" eaLnBrk="1" latinLnBrk="0" hangingPunct="1">
        <a:lnSpc>
          <a:spcPct val="100000"/>
        </a:lnSpc>
        <a:spcBef>
          <a:spcPts val="0"/>
        </a:spcBef>
        <a:buNone/>
        <a:defRPr sz="2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105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41338" indent="-274638" algn="l" defTabSz="914400" rtl="0" eaLnBrk="1" latinLnBrk="0" hangingPunct="1">
        <a:lnSpc>
          <a:spcPct val="105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08038" indent="-266700" algn="l" defTabSz="914400" rtl="0" eaLnBrk="1" latinLnBrk="0" hangingPunct="1">
        <a:lnSpc>
          <a:spcPct val="105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74738" indent="-266700" algn="l" defTabSz="914400" rtl="0" eaLnBrk="1" latinLnBrk="0" hangingPunct="1">
        <a:lnSpc>
          <a:spcPct val="105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6700" algn="l" defTabSz="914400" rtl="0" eaLnBrk="1" latinLnBrk="0" hangingPunct="1">
        <a:lnSpc>
          <a:spcPct val="105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94" userDrawn="1">
          <p15:clr>
            <a:srgbClr val="F26B43"/>
          </p15:clr>
        </p15:guide>
        <p15:guide id="2" orient="horz" pos="1207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pos="2706" userDrawn="1">
          <p15:clr>
            <a:srgbClr val="F26B43"/>
          </p15:clr>
        </p15:guide>
        <p15:guide id="6" pos="4974" userDrawn="1">
          <p15:clr>
            <a:srgbClr val="F26B43"/>
          </p15:clr>
        </p15:guide>
        <p15:guide id="7" pos="5110" userDrawn="1">
          <p15:clr>
            <a:srgbClr val="F26B43"/>
          </p15:clr>
        </p15:guide>
        <p15:guide id="8" pos="2570" userDrawn="1">
          <p15:clr>
            <a:srgbClr val="F26B43"/>
          </p15:clr>
        </p15:guide>
        <p15:guide id="9" orient="horz" pos="4020" userDrawn="1">
          <p15:clr>
            <a:srgbClr val="F26B43"/>
          </p15:clr>
        </p15:guide>
        <p15:guide id="10" pos="3908" userDrawn="1">
          <p15:clr>
            <a:srgbClr val="F26B43"/>
          </p15:clr>
        </p15:guide>
        <p15:guide id="11" pos="377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3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20.png"/><Relationship Id="rId1" Type="http://schemas.openxmlformats.org/officeDocument/2006/relationships/slideLayout" Target="../slideLayouts/slideLayout10.xml"/><Relationship Id="rId4" Type="http://schemas.microsoft.com/office/2007/relationships/hdphoto" Target="../media/hdphoto1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3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3.wdp"/><Relationship Id="rId7" Type="http://schemas.openxmlformats.org/officeDocument/2006/relationships/image" Target="../media/image13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.png"/><Relationship Id="rId11" Type="http://schemas.microsoft.com/office/2007/relationships/hdphoto" Target="../media/hdphoto6.wdp"/><Relationship Id="rId5" Type="http://schemas.microsoft.com/office/2007/relationships/hdphoto" Target="../media/hdphoto4.wdp"/><Relationship Id="rId10" Type="http://schemas.openxmlformats.org/officeDocument/2006/relationships/image" Target="../media/image15.png"/><Relationship Id="rId4" Type="http://schemas.openxmlformats.org/officeDocument/2006/relationships/image" Target="../media/image11.png"/><Relationship Id="rId9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0.png"/><Relationship Id="rId4" Type="http://schemas.microsoft.com/office/2007/relationships/hdphoto" Target="../media/hdphoto7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33.png"/><Relationship Id="rId18" Type="http://schemas.openxmlformats.org/officeDocument/2006/relationships/image" Target="../media/image37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12" Type="http://schemas.openxmlformats.org/officeDocument/2006/relationships/image" Target="../media/image32.svg"/><Relationship Id="rId17" Type="http://schemas.openxmlformats.org/officeDocument/2006/relationships/image" Target="../media/image36.svg"/><Relationship Id="rId2" Type="http://schemas.openxmlformats.org/officeDocument/2006/relationships/image" Target="../media/image23.png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10.xml"/><Relationship Id="rId6" Type="http://schemas.microsoft.com/office/2007/relationships/hdphoto" Target="../media/hdphoto9.wdp"/><Relationship Id="rId11" Type="http://schemas.openxmlformats.org/officeDocument/2006/relationships/image" Target="../media/image31.png"/><Relationship Id="rId5" Type="http://schemas.openxmlformats.org/officeDocument/2006/relationships/image" Target="../media/image26.png"/><Relationship Id="rId15" Type="http://schemas.openxmlformats.org/officeDocument/2006/relationships/image" Target="../media/image34.jpg"/><Relationship Id="rId10" Type="http://schemas.openxmlformats.org/officeDocument/2006/relationships/image" Target="../media/image30.svg"/><Relationship Id="rId4" Type="http://schemas.openxmlformats.org/officeDocument/2006/relationships/image" Target="../media/image25.svg"/><Relationship Id="rId9" Type="http://schemas.openxmlformats.org/officeDocument/2006/relationships/image" Target="../media/image29.png"/><Relationship Id="rId14" Type="http://schemas.microsoft.com/office/2007/relationships/hdphoto" Target="../media/hdphoto10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88770925-EC96-47EC-A49C-37A3905FCC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6099" y="2454495"/>
            <a:ext cx="11176000" cy="2095500"/>
          </a:xfrm>
        </p:spPr>
        <p:txBody>
          <a:bodyPr/>
          <a:lstStyle/>
          <a:p>
            <a:pPr lvl="0" algn="r"/>
            <a:r>
              <a:rPr lang="ru-RU" sz="4000" dirty="0">
                <a:solidFill>
                  <a:schemeClr val="bg1">
                    <a:lumMod val="95000"/>
                  </a:schemeClr>
                </a:solidFill>
              </a:rPr>
              <a:t>Бактерицидные лампы</a:t>
            </a:r>
            <a:br>
              <a:rPr lang="en-US" sz="4000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US" sz="4000" dirty="0">
                <a:solidFill>
                  <a:schemeClr val="bg1">
                    <a:lumMod val="95000"/>
                  </a:schemeClr>
                </a:solidFill>
              </a:rPr>
              <a:t>LEDVANCE UVC</a:t>
            </a:r>
            <a:br>
              <a:rPr lang="en-US" sz="4000" dirty="0">
                <a:solidFill>
                  <a:schemeClr val="accent4">
                    <a:lumMod val="75000"/>
                  </a:schemeClr>
                </a:solidFill>
              </a:rPr>
            </a:br>
            <a:br>
              <a:rPr lang="ru-RU" sz="4000" dirty="0">
                <a:solidFill>
                  <a:schemeClr val="accent4">
                    <a:lumMod val="75000"/>
                  </a:schemeClr>
                </a:solidFill>
              </a:rPr>
            </a:br>
            <a:br>
              <a:rPr lang="en-GB" b="0" dirty="0"/>
            </a:br>
            <a:endParaRPr lang="en-GB" b="0" dirty="0"/>
          </a:p>
        </p:txBody>
      </p:sp>
      <p:sp>
        <p:nvSpPr>
          <p:cNvPr id="10" name="Прямоугольник 4">
            <a:extLst>
              <a:ext uri="{FF2B5EF4-FFF2-40B4-BE49-F238E27FC236}">
                <a16:creationId xmlns:a16="http://schemas.microsoft.com/office/drawing/2014/main" id="{5FB7D7AE-D93C-4F6C-A862-8D3354CF3C83}"/>
              </a:ext>
            </a:extLst>
          </p:cNvPr>
          <p:cNvSpPr/>
          <p:nvPr/>
        </p:nvSpPr>
        <p:spPr>
          <a:xfrm>
            <a:off x="642188" y="4017498"/>
            <a:ext cx="946746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6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T</a:t>
            </a:r>
            <a:r>
              <a:rPr lang="ru-RU" sz="166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166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I</a:t>
            </a:r>
            <a:r>
              <a:rPr lang="ru-RU" sz="166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166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B</a:t>
            </a:r>
            <a:r>
              <a:rPr lang="ru-RU" sz="166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166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E</a:t>
            </a:r>
            <a:r>
              <a:rPr lang="ru-RU" sz="166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166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R</a:t>
            </a:r>
            <a:r>
              <a:rPr lang="ru-RU" sz="166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166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A </a:t>
            </a:r>
            <a:endParaRPr lang="ru-RU" sz="16600" b="1" dirty="0">
              <a:solidFill>
                <a:schemeClr val="accent4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11" name="Picture 10" descr="A close up of a device&#10;&#10;Description automatically generated">
            <a:extLst>
              <a:ext uri="{FF2B5EF4-FFF2-40B4-BE49-F238E27FC236}">
                <a16:creationId xmlns:a16="http://schemas.microsoft.com/office/drawing/2014/main" id="{C752C806-6C7E-4865-91A4-E51BDFE5F6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0" b="99879" l="9980" r="89980">
                        <a14:foregroundMark x1="71717" y1="22303" x2="61814" y2="18700"/>
                        <a14:foregroundMark x1="67798" y1="22061" x2="38222" y2="80687"/>
                        <a14:foregroundMark x1="38222" y1="80687" x2="38061" y2="80889"/>
                        <a14:foregroundMark x1="73455" y1="28646" x2="39273" y2="78545"/>
                        <a14:foregroundMark x1="39273" y1="78545" x2="27111" y2="99879"/>
                        <a14:foregroundMark x1="41535" y1="84808" x2="43879" y2="77980"/>
                        <a14:foregroundMark x1="43879" y1="77980" x2="48646" y2="71354"/>
                        <a14:foregroundMark x1="48646" y1="71354" x2="53778" y2="59677"/>
                        <a14:backgroundMark x1="59919" y1="19879" x2="61657" y2="17697"/>
                        <a14:backgroundMark x1="60566" y1="18586" x2="50747" y2="16404"/>
                        <a14:backgroundMark x1="59030" y1="17253" x2="50303" y2="13778"/>
                        <a14:backgroundMark x1="61455" y1="18586" x2="61455" y2="18586"/>
                        <a14:backgroundMark x1="61455" y1="18141" x2="59919" y2="18788"/>
                        <a14:backgroundMark x1="59475" y1="17939" x2="52364" y2="15960"/>
                        <a14:backgroundMark x1="52364" y1="15960" x2="51152" y2="15071"/>
                        <a14:backgroundMark x1="13333" y1="7232" x2="14869" y2="6990"/>
                        <a14:backgroundMark x1="54869" y1="16606" x2="46505" y2="13576"/>
                        <a14:backgroundMark x1="46505" y1="13576" x2="45697" y2="12889"/>
                        <a14:backgroundMark x1="10747" y1="5010" x2="12242" y2="6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82960">
            <a:off x="110479" y="3211569"/>
            <a:ext cx="4258736" cy="4258736"/>
          </a:xfrm>
          <a:prstGeom prst="rect">
            <a:avLst/>
          </a:prstGeom>
        </p:spPr>
      </p:pic>
      <p:pic>
        <p:nvPicPr>
          <p:cNvPr id="12" name="Picture 11" descr="A close up of a sign&#10;&#10;Description automatically generated">
            <a:extLst>
              <a:ext uri="{FF2B5EF4-FFF2-40B4-BE49-F238E27FC236}">
                <a16:creationId xmlns:a16="http://schemas.microsoft.com/office/drawing/2014/main" id="{20674520-A78E-41E4-855A-E7B9128292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89" b="97236" l="1134" r="98741">
                        <a14:foregroundMark x1="32997" y1="42927" x2="32997" y2="42927"/>
                        <a14:foregroundMark x1="44584" y1="40813" x2="44584" y2="40813"/>
                        <a14:foregroundMark x1="55668" y1="37561" x2="55668" y2="37561"/>
                        <a14:foregroundMark x1="64484" y1="26504" x2="64484" y2="26504"/>
                        <a14:foregroundMark x1="74811" y1="24878" x2="74811" y2="24878"/>
                        <a14:foregroundMark x1="13476" y1="57073" x2="13476" y2="57073"/>
                        <a14:foregroundMark x1="24937" y1="75122" x2="24937" y2="75122"/>
                        <a14:foregroundMark x1="36146" y1="71382" x2="36146" y2="71382"/>
                        <a14:foregroundMark x1="45214" y1="65528" x2="45214" y2="65528"/>
                        <a14:foregroundMark x1="55793" y1="61301" x2="55793" y2="61301"/>
                        <a14:foregroundMark x1="64358" y1="57073" x2="64358" y2="57073"/>
                        <a14:foregroundMark x1="74307" y1="52520" x2="74307" y2="52520"/>
                        <a14:foregroundMark x1="84509" y1="48130" x2="84509" y2="48130"/>
                        <a14:foregroundMark x1="97733" y1="44065" x2="97733" y2="44065"/>
                        <a14:foregroundMark x1="99244" y1="49431" x2="99244" y2="49431"/>
                        <a14:foregroundMark x1="97733" y1="54959" x2="97733" y2="54959"/>
                        <a14:foregroundMark x1="92947" y1="61951" x2="92947" y2="61951"/>
                        <a14:foregroundMark x1="74307" y1="71382" x2="74307" y2="71382"/>
                        <a14:foregroundMark x1="87154" y1="63902" x2="87154" y2="63902"/>
                        <a14:foregroundMark x1="64736" y1="77236" x2="64736" y2="77236"/>
                        <a14:foregroundMark x1="50504" y1="84390" x2="50504" y2="84390"/>
                        <a14:foregroundMark x1="40806" y1="89919" x2="40806" y2="89919"/>
                        <a14:foregroundMark x1="34005" y1="92846" x2="34005" y2="92846"/>
                        <a14:foregroundMark x1="25189" y1="97398" x2="25189" y2="97398"/>
                        <a14:foregroundMark x1="18262" y1="96911" x2="18262" y2="96911"/>
                        <a14:foregroundMark x1="12846" y1="91220" x2="12846" y2="91220"/>
                        <a14:foregroundMark x1="8186" y1="74959" x2="8186" y2="74959"/>
                        <a14:foregroundMark x1="5919" y1="66179" x2="5919" y2="66179"/>
                        <a14:foregroundMark x1="4408" y1="60813" x2="4408" y2="60813"/>
                        <a14:foregroundMark x1="1134" y1="51707" x2="1134" y2="51707"/>
                        <a14:foregroundMark x1="2771" y1="43415" x2="2771" y2="43415"/>
                        <a14:foregroundMark x1="9698" y1="35447" x2="9698" y2="35447"/>
                        <a14:foregroundMark x1="1134" y1="44065" x2="1134" y2="44065"/>
                        <a14:foregroundMark x1="12846" y1="34146" x2="12846" y2="34146"/>
                        <a14:foregroundMark x1="25063" y1="27967" x2="25063" y2="27967"/>
                        <a14:foregroundMark x1="42695" y1="19350" x2="42695" y2="19350"/>
                        <a14:foregroundMark x1="72670" y1="3089" x2="72670" y2="3089"/>
                        <a14:foregroundMark x1="68136" y1="6667" x2="68136" y2="6667"/>
                        <a14:foregroundMark x1="86650" y1="11220" x2="86650" y2="11220"/>
                        <a14:foregroundMark x1="88917" y1="17561" x2="88917" y2="17561"/>
                        <a14:foregroundMark x1="10202" y1="80488" x2="10202" y2="80488"/>
                        <a14:foregroundMark x1="10327" y1="84065" x2="10327" y2="84065"/>
                        <a14:backgroundMark x1="2897" y1="56585" x2="2897" y2="56585"/>
                        <a14:backgroundMark x1="31990" y1="93496" x2="31990" y2="93496"/>
                        <a14:backgroundMark x1="10579" y1="82602" x2="10579" y2="82602"/>
                        <a14:backgroundMark x1="11083" y1="85041" x2="11083" y2="85041"/>
                        <a14:backgroundMark x1="57557" y1="33333" x2="57557" y2="3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01" y="548680"/>
            <a:ext cx="3026509" cy="2344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514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B582551-7FBD-4623-B2DE-55A0282AC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ЛАМПА </a:t>
            </a:r>
            <a:r>
              <a:rPr lang="en-US" dirty="0"/>
              <a:t>TIBERA UVC </a:t>
            </a:r>
            <a:r>
              <a:rPr lang="ru-RU" dirty="0"/>
              <a:t>ПОДХОДИТ ДЛЯ</a:t>
            </a:r>
            <a:r>
              <a:rPr lang="en-US" dirty="0"/>
              <a:t> </a:t>
            </a:r>
            <a:r>
              <a:rPr lang="ru-RU" dirty="0"/>
              <a:t>ПРИМЕНЕНИЯ В РЕЦИРКУЛЯТОРАХ</a:t>
            </a:r>
            <a:endParaRPr lang="en-US" dirty="0"/>
          </a:p>
        </p:txBody>
      </p:sp>
      <p:pic>
        <p:nvPicPr>
          <p:cNvPr id="6" name="Рисунок 4">
            <a:extLst>
              <a:ext uri="{FF2B5EF4-FFF2-40B4-BE49-F238E27FC236}">
                <a16:creationId xmlns:a16="http://schemas.microsoft.com/office/drawing/2014/main" id="{6715B0F9-EA08-4DCC-A62A-95CB892A2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128" y="1844824"/>
            <a:ext cx="8400934" cy="252028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FD3C33E-2BE9-482D-A809-60DA2D605ECF}"/>
              </a:ext>
            </a:extLst>
          </p:cNvPr>
          <p:cNvSpPr/>
          <p:nvPr/>
        </p:nvSpPr>
        <p:spPr>
          <a:xfrm>
            <a:off x="3275128" y="4571877"/>
            <a:ext cx="840093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Этот тип ОБН, установленный в помещениях, позволяет использовать его в присутствии людей </a:t>
            </a:r>
            <a:r>
              <a:rPr lang="ru-RU" sz="2000" b="1" dirty="0"/>
              <a:t>без дополнительного проветривания!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Отличие от облучателей открытого типа – в помещении </a:t>
            </a:r>
            <a:r>
              <a:rPr lang="ru-RU" sz="2000" b="1" dirty="0"/>
              <a:t>можно находиться</a:t>
            </a:r>
            <a:r>
              <a:rPr lang="ru-RU" sz="2000" dirty="0"/>
              <a:t>, УФ лампа полностью закрыта.</a:t>
            </a:r>
            <a:endParaRPr lang="en-US" sz="2000" dirty="0"/>
          </a:p>
        </p:txBody>
      </p:sp>
      <p:pic>
        <p:nvPicPr>
          <p:cNvPr id="10" name="Рисунок 2" descr="Изображение выглядит как внутренний, раковина, зеленый, сидит&#10;&#10;Автоматически созданное описание">
            <a:extLst>
              <a:ext uri="{FF2B5EF4-FFF2-40B4-BE49-F238E27FC236}">
                <a16:creationId xmlns:a16="http://schemas.microsoft.com/office/drawing/2014/main" id="{DDE22959-E0F9-4337-9C99-7B1AD3A4F9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8"/>
          <a:stretch/>
        </p:blipFill>
        <p:spPr>
          <a:xfrm>
            <a:off x="0" y="3763082"/>
            <a:ext cx="3025028" cy="3094918"/>
          </a:xfrm>
          <a:prstGeom prst="rect">
            <a:avLst/>
          </a:prstGeom>
        </p:spPr>
      </p:pic>
      <p:graphicFrame>
        <p:nvGraphicFramePr>
          <p:cNvPr id="11" name="Table 3">
            <a:extLst>
              <a:ext uri="{FF2B5EF4-FFF2-40B4-BE49-F238E27FC236}">
                <a16:creationId xmlns:a16="http://schemas.microsoft.com/office/drawing/2014/main" id="{7EEEE9A9-5D98-44E3-91E3-C4A3EFB008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173203"/>
              </p:ext>
            </p:extLst>
          </p:nvPr>
        </p:nvGraphicFramePr>
        <p:xfrm>
          <a:off x="186890" y="1700808"/>
          <a:ext cx="2651247" cy="16569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651247">
                  <a:extLst>
                    <a:ext uri="{9D8B030D-6E8A-4147-A177-3AD203B41FA5}">
                      <a16:colId xmlns:a16="http://schemas.microsoft.com/office/drawing/2014/main" val="23863161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bg1"/>
                          </a:solidFill>
                          <a:cs typeface="Calibri" panose="020F0502020204030204" pitchFamily="34" charset="0"/>
                        </a:rPr>
                        <a:t>В РЕЦИРКУЛЯТОРАХ ИСПОЛЬЗУЮТСЯ ТОЛЬКО </a:t>
                      </a:r>
                      <a:r>
                        <a:rPr lang="ru-RU" sz="2400" b="1" dirty="0">
                          <a:solidFill>
                            <a:schemeClr val="bg1"/>
                          </a:solidFill>
                          <a:cs typeface="Calibri" panose="020F0502020204030204" pitchFamily="34" charset="0"/>
                        </a:rPr>
                        <a:t>БЕЗОЗОНОВЫЕ </a:t>
                      </a:r>
                      <a:r>
                        <a:rPr lang="ru-RU" sz="2000" b="1" dirty="0">
                          <a:solidFill>
                            <a:schemeClr val="bg1"/>
                          </a:solidFill>
                          <a:cs typeface="Calibri" panose="020F0502020204030204" pitchFamily="34" charset="0"/>
                        </a:rPr>
                        <a:t>ЛАМПЫ</a:t>
                      </a:r>
                      <a:endParaRPr lang="ru-RU" sz="2000" dirty="0">
                        <a:solidFill>
                          <a:schemeClr val="bg1"/>
                        </a:solidFill>
                        <a:cs typeface="Calibri" panose="020F0502020204030204" pitchFamily="34" charset="0"/>
                      </a:endParaRPr>
                    </a:p>
                  </a:txBody>
                  <a:tcPr marL="0" marR="0" marT="0" marB="7200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9671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41460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white background&#10;&#10;Description automatically generated">
            <a:extLst>
              <a:ext uri="{FF2B5EF4-FFF2-40B4-BE49-F238E27FC236}">
                <a16:creationId xmlns:a16="http://schemas.microsoft.com/office/drawing/2014/main" id="{DB6FF0D8-4D76-4944-96E3-63EB727CCB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9"/>
          <a:stretch/>
        </p:blipFill>
        <p:spPr>
          <a:xfrm>
            <a:off x="4295800" y="1916832"/>
            <a:ext cx="5204050" cy="4937116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6D775C-9546-44A1-A580-41745946E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КОНСТРУКТИВНЫЕ ОСОБЕННОСТИ </a:t>
            </a:r>
            <a:br>
              <a:rPr lang="ru-RU" dirty="0"/>
            </a:br>
            <a:r>
              <a:rPr lang="en-US" dirty="0"/>
              <a:t>LEDVANCE TIBERA UVC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5386A1-CC72-45CA-A32A-6EF0648592B8}"/>
              </a:ext>
            </a:extLst>
          </p:cNvPr>
          <p:cNvSpPr txBox="1"/>
          <p:nvPr/>
        </p:nvSpPr>
        <p:spPr>
          <a:xfrm>
            <a:off x="3089186" y="5465826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Увиолевое </a:t>
            </a:r>
          </a:p>
          <a:p>
            <a:r>
              <a:rPr lang="ru-RU" dirty="0"/>
              <a:t>стекло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7B1E89-128A-433A-91CF-3F3C20F70946}"/>
              </a:ext>
            </a:extLst>
          </p:cNvPr>
          <p:cNvSpPr txBox="1"/>
          <p:nvPr/>
        </p:nvSpPr>
        <p:spPr>
          <a:xfrm>
            <a:off x="9984432" y="1999774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Металлический </a:t>
            </a:r>
            <a:r>
              <a:rPr lang="ru-RU" b="1" dirty="0"/>
              <a:t>цоколь </a:t>
            </a:r>
            <a:r>
              <a:rPr lang="en-US" b="1" dirty="0"/>
              <a:t>G13</a:t>
            </a:r>
          </a:p>
        </p:txBody>
      </p:sp>
      <p:graphicFrame>
        <p:nvGraphicFramePr>
          <p:cNvPr id="8" name="Table 3">
            <a:extLst>
              <a:ext uri="{FF2B5EF4-FFF2-40B4-BE49-F238E27FC236}">
                <a16:creationId xmlns:a16="http://schemas.microsoft.com/office/drawing/2014/main" id="{D0C6A4E3-02E0-4121-B277-9668CB8C35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320172"/>
              </p:ext>
            </p:extLst>
          </p:nvPr>
        </p:nvGraphicFramePr>
        <p:xfrm>
          <a:off x="199577" y="1761951"/>
          <a:ext cx="2651247" cy="11692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651247">
                  <a:extLst>
                    <a:ext uri="{9D8B030D-6E8A-4147-A177-3AD203B41FA5}">
                      <a16:colId xmlns:a16="http://schemas.microsoft.com/office/drawing/2014/main" val="23863161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cap="all" baseline="0" dirty="0">
                          <a:solidFill>
                            <a:schemeClr val="bg1"/>
                          </a:solidFill>
                        </a:rPr>
                        <a:t>КАЧЕСТВО – ЗАЛОГ ЗДОРОВЬЯ! </a:t>
                      </a:r>
                      <a:endParaRPr lang="en-US" sz="2400" b="1" cap="all" baseline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7200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967116"/>
                  </a:ext>
                </a:extLst>
              </a:tr>
            </a:tbl>
          </a:graphicData>
        </a:graphic>
      </p:graphicFrame>
      <p:sp>
        <p:nvSpPr>
          <p:cNvPr id="9" name="Прямоугольник 14">
            <a:extLst>
              <a:ext uri="{FF2B5EF4-FFF2-40B4-BE49-F238E27FC236}">
                <a16:creationId xmlns:a16="http://schemas.microsoft.com/office/drawing/2014/main" id="{52FAF9A7-EC37-4FA6-AC64-C700A363B433}"/>
              </a:ext>
            </a:extLst>
          </p:cNvPr>
          <p:cNvSpPr/>
          <p:nvPr/>
        </p:nvSpPr>
        <p:spPr>
          <a:xfrm>
            <a:off x="7544259" y="5043009"/>
            <a:ext cx="4355926" cy="1689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/>
              <a:t>Состав нужен для сохранения длительного полезного срока службы лампы. Полезным считается срок службы при спаде бактерицидного потока в пределах</a:t>
            </a:r>
            <a:r>
              <a:rPr lang="en-US" sz="1400" dirty="0"/>
              <a:t> L75 (</a:t>
            </a:r>
            <a:r>
              <a:rPr lang="ru-RU" sz="1400" dirty="0"/>
              <a:t>не более 25% от номинала). Без нанесения состава на стекло быстрее ухудшится его пропускающая способность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F5E8DC-1E4E-408F-AC9C-A2E212B8E34C}"/>
              </a:ext>
            </a:extLst>
          </p:cNvPr>
          <p:cNvSpPr txBox="1"/>
          <p:nvPr/>
        </p:nvSpPr>
        <p:spPr>
          <a:xfrm>
            <a:off x="7544259" y="4405501"/>
            <a:ext cx="41318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Специальный состав </a:t>
            </a:r>
            <a:r>
              <a:rPr lang="ru-RU" dirty="0"/>
              <a:t>внутреннего покрытия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81A25C-80BD-4309-A3D8-D3E683BCE030}"/>
              </a:ext>
            </a:extLst>
          </p:cNvPr>
          <p:cNvSpPr txBox="1"/>
          <p:nvPr/>
        </p:nvSpPr>
        <p:spPr>
          <a:xfrm>
            <a:off x="10912319" y="3059668"/>
            <a:ext cx="1045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Катод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274E4C2-053A-4C81-8D59-98EDE7E8E6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r="12165" b="8574"/>
          <a:stretch/>
        </p:blipFill>
        <p:spPr>
          <a:xfrm>
            <a:off x="6724331" y="4062225"/>
            <a:ext cx="595805" cy="59091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25BE802-5432-489F-9D1A-157DFD112026}"/>
              </a:ext>
            </a:extLst>
          </p:cNvPr>
          <p:cNvSpPr txBox="1"/>
          <p:nvPr/>
        </p:nvSpPr>
        <p:spPr>
          <a:xfrm>
            <a:off x="3201980" y="4038546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Атомы ртути</a:t>
            </a:r>
            <a:endParaRPr lang="en-US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98201B6-A0C2-4D2B-A06E-3E35B9D5635A}"/>
              </a:ext>
            </a:extLst>
          </p:cNvPr>
          <p:cNvCxnSpPr>
            <a:cxnSpLocks/>
          </p:cNvCxnSpPr>
          <p:nvPr/>
        </p:nvCxnSpPr>
        <p:spPr>
          <a:xfrm flipH="1" flipV="1">
            <a:off x="6455640" y="2189033"/>
            <a:ext cx="607325" cy="759773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C26D5BEE-658D-4368-A9DB-DF2C36137E71}"/>
              </a:ext>
            </a:extLst>
          </p:cNvPr>
          <p:cNvSpPr txBox="1"/>
          <p:nvPr/>
        </p:nvSpPr>
        <p:spPr>
          <a:xfrm rot="19323226">
            <a:off x="5395881" y="2388591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254 нм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A45674C-A7AA-4059-B126-599F4C8CBD13}"/>
              </a:ext>
            </a:extLst>
          </p:cNvPr>
          <p:cNvCxnSpPr>
            <a:cxnSpLocks/>
          </p:cNvCxnSpPr>
          <p:nvPr/>
        </p:nvCxnSpPr>
        <p:spPr>
          <a:xfrm flipH="1" flipV="1">
            <a:off x="6290499" y="2795775"/>
            <a:ext cx="607326" cy="362312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F35C4AA-C68B-4C6F-87B0-77C0E8CB1ECC}"/>
              </a:ext>
            </a:extLst>
          </p:cNvPr>
          <p:cNvCxnSpPr>
            <a:cxnSpLocks/>
          </p:cNvCxnSpPr>
          <p:nvPr/>
        </p:nvCxnSpPr>
        <p:spPr>
          <a:xfrm flipH="1" flipV="1">
            <a:off x="6197885" y="3275504"/>
            <a:ext cx="515092" cy="166926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3819667-47E4-4818-8942-6F7B0DD315DB}"/>
              </a:ext>
            </a:extLst>
          </p:cNvPr>
          <p:cNvCxnSpPr>
            <a:cxnSpLocks/>
          </p:cNvCxnSpPr>
          <p:nvPr/>
        </p:nvCxnSpPr>
        <p:spPr>
          <a:xfrm>
            <a:off x="7680176" y="3479920"/>
            <a:ext cx="3995886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4C4BCA0-11A0-4B77-B681-B9F8DDAB91DC}"/>
              </a:ext>
            </a:extLst>
          </p:cNvPr>
          <p:cNvCxnSpPr>
            <a:cxnSpLocks/>
          </p:cNvCxnSpPr>
          <p:nvPr/>
        </p:nvCxnSpPr>
        <p:spPr>
          <a:xfrm>
            <a:off x="8058953" y="2795775"/>
            <a:ext cx="3617109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EEBB372-130E-4995-814E-657A8892917C}"/>
              </a:ext>
            </a:extLst>
          </p:cNvPr>
          <p:cNvCxnSpPr>
            <a:cxnSpLocks/>
          </p:cNvCxnSpPr>
          <p:nvPr/>
        </p:nvCxnSpPr>
        <p:spPr>
          <a:xfrm flipV="1">
            <a:off x="3225500" y="4431557"/>
            <a:ext cx="3713658" cy="1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29561E1-8761-49C9-AF57-BD5038D7695E}"/>
              </a:ext>
            </a:extLst>
          </p:cNvPr>
          <p:cNvCxnSpPr>
            <a:cxnSpLocks/>
          </p:cNvCxnSpPr>
          <p:nvPr/>
        </p:nvCxnSpPr>
        <p:spPr>
          <a:xfrm flipV="1">
            <a:off x="3250724" y="6083807"/>
            <a:ext cx="2269212" cy="1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Oval 34">
            <a:extLst>
              <a:ext uri="{FF2B5EF4-FFF2-40B4-BE49-F238E27FC236}">
                <a16:creationId xmlns:a16="http://schemas.microsoft.com/office/drawing/2014/main" id="{04392C71-C2A3-40DC-984D-467A28E303CA}"/>
              </a:ext>
            </a:extLst>
          </p:cNvPr>
          <p:cNvSpPr/>
          <p:nvPr/>
        </p:nvSpPr>
        <p:spPr>
          <a:xfrm>
            <a:off x="6897826" y="4385390"/>
            <a:ext cx="161852" cy="1237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1030BB5D-BAE7-441B-98F2-4D19DFC7383D}"/>
              </a:ext>
            </a:extLst>
          </p:cNvPr>
          <p:cNvSpPr/>
          <p:nvPr/>
        </p:nvSpPr>
        <p:spPr>
          <a:xfrm>
            <a:off x="5379767" y="6027188"/>
            <a:ext cx="161852" cy="1237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89B81695-73CC-4E1C-9E54-7C5440B35C55}"/>
              </a:ext>
            </a:extLst>
          </p:cNvPr>
          <p:cNvSpPr/>
          <p:nvPr/>
        </p:nvSpPr>
        <p:spPr>
          <a:xfrm>
            <a:off x="6978751" y="4989967"/>
            <a:ext cx="161852" cy="1237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9FABA40-8738-458B-BFD0-6C94FB1D4EF9}"/>
              </a:ext>
            </a:extLst>
          </p:cNvPr>
          <p:cNvCxnSpPr>
            <a:cxnSpLocks/>
          </p:cNvCxnSpPr>
          <p:nvPr/>
        </p:nvCxnSpPr>
        <p:spPr>
          <a:xfrm>
            <a:off x="7059677" y="5051832"/>
            <a:ext cx="4616385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Oval 41">
            <a:extLst>
              <a:ext uri="{FF2B5EF4-FFF2-40B4-BE49-F238E27FC236}">
                <a16:creationId xmlns:a16="http://schemas.microsoft.com/office/drawing/2014/main" id="{FAC94714-3413-428D-BC41-293EB50C4786}"/>
              </a:ext>
            </a:extLst>
          </p:cNvPr>
          <p:cNvSpPr/>
          <p:nvPr/>
        </p:nvSpPr>
        <p:spPr>
          <a:xfrm>
            <a:off x="7599250" y="3442430"/>
            <a:ext cx="161852" cy="1237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03711105-0DCF-4970-A9C0-04D0659B7266}"/>
              </a:ext>
            </a:extLst>
          </p:cNvPr>
          <p:cNvSpPr/>
          <p:nvPr/>
        </p:nvSpPr>
        <p:spPr>
          <a:xfrm>
            <a:off x="7991645" y="2733910"/>
            <a:ext cx="161852" cy="1237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913314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D4963A-7F3C-4133-809E-073F85A2B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all" dirty="0">
                <a:solidFill>
                  <a:schemeClr val="accent5">
                    <a:lumMod val="75000"/>
                  </a:schemeClr>
                </a:solidFill>
              </a:rPr>
              <a:t>ВЫБИРАЙ </a:t>
            </a:r>
            <a:r>
              <a:rPr lang="en-US" cap="all" dirty="0">
                <a:solidFill>
                  <a:schemeClr val="accent5">
                    <a:lumMod val="75000"/>
                  </a:schemeClr>
                </a:solidFill>
              </a:rPr>
              <a:t>TIBERA UVC </a:t>
            </a:r>
            <a:endParaRPr lang="en-US" dirty="0"/>
          </a:p>
        </p:txBody>
      </p:sp>
      <p:sp>
        <p:nvSpPr>
          <p:cNvPr id="4" name="Прямоугольник 4">
            <a:extLst>
              <a:ext uri="{FF2B5EF4-FFF2-40B4-BE49-F238E27FC236}">
                <a16:creationId xmlns:a16="http://schemas.microsoft.com/office/drawing/2014/main" id="{397094AA-60D6-4F50-B12F-158A4E97B21B}"/>
              </a:ext>
            </a:extLst>
          </p:cNvPr>
          <p:cNvSpPr/>
          <p:nvPr/>
        </p:nvSpPr>
        <p:spPr>
          <a:xfrm>
            <a:off x="6288651" y="1940694"/>
            <a:ext cx="5567987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85750" algn="just">
              <a:spcAft>
                <a:spcPts val="600"/>
              </a:spcAft>
              <a:buSzPct val="130000"/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1"/>
                </a:solidFill>
              </a:rPr>
              <a:t>C</a:t>
            </a:r>
            <a:r>
              <a:rPr lang="ru-RU" sz="2000" b="1" dirty="0">
                <a:solidFill>
                  <a:schemeClr val="accent1"/>
                </a:solidFill>
              </a:rPr>
              <a:t>делано в России </a:t>
            </a:r>
            <a:r>
              <a:rPr lang="ru-RU" dirty="0"/>
              <a:t>на заводе LEDVANCE </a:t>
            </a:r>
            <a:endParaRPr lang="en-US" dirty="0"/>
          </a:p>
          <a:p>
            <a:pPr algn="just">
              <a:spcAft>
                <a:spcPts val="600"/>
              </a:spcAft>
              <a:buSzPct val="130000"/>
            </a:pPr>
            <a:r>
              <a:rPr lang="en-US" dirty="0"/>
              <a:t>    </a:t>
            </a:r>
            <a:r>
              <a:rPr lang="ru-RU" dirty="0"/>
              <a:t>в г. Смоленске</a:t>
            </a:r>
          </a:p>
          <a:p>
            <a:pPr marL="216000" indent="-285750" algn="just">
              <a:spcAft>
                <a:spcPts val="600"/>
              </a:spcAft>
              <a:buSzPct val="130000"/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1"/>
                </a:solidFill>
              </a:rPr>
              <a:t>Безозоновая</a:t>
            </a:r>
            <a:r>
              <a:rPr lang="ru-RU" sz="2000" dirty="0"/>
              <a:t> </a:t>
            </a:r>
            <a:r>
              <a:rPr lang="ru-RU" dirty="0"/>
              <a:t>– после применения не требуется проветривание</a:t>
            </a:r>
          </a:p>
          <a:p>
            <a:pPr marL="216000" indent="-285750" algn="just">
              <a:spcAft>
                <a:spcPts val="600"/>
              </a:spcAft>
              <a:buSzPct val="130000"/>
              <a:buFont typeface="Arial" panose="020B0604020202020204" pitchFamily="34" charset="0"/>
              <a:buChar char="•"/>
            </a:pPr>
            <a:endParaRPr lang="en-US" dirty="0"/>
          </a:p>
          <a:p>
            <a:pPr marL="216000" indent="-285750" algn="just">
              <a:spcAft>
                <a:spcPts val="600"/>
              </a:spcAft>
              <a:buSzPct val="130000"/>
              <a:buFont typeface="Arial" panose="020B0604020202020204" pitchFamily="34" charset="0"/>
              <a:buChar char="•"/>
            </a:pPr>
            <a:r>
              <a:rPr lang="ru-RU" dirty="0"/>
              <a:t>Складские позиции: </a:t>
            </a:r>
            <a:r>
              <a:rPr lang="ru-RU" sz="2000" b="1" dirty="0">
                <a:solidFill>
                  <a:schemeClr val="accent1"/>
                </a:solidFill>
              </a:rPr>
              <a:t>15 и 30 Вт</a:t>
            </a:r>
          </a:p>
          <a:p>
            <a:pPr marL="216000" indent="-285750" algn="just">
              <a:spcAft>
                <a:spcPts val="600"/>
              </a:spcAft>
              <a:buSzPct val="130000"/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accent1"/>
              </a:solidFill>
            </a:endParaRPr>
          </a:p>
          <a:p>
            <a:pPr marL="216000" indent="-285750" algn="just">
              <a:spcAft>
                <a:spcPts val="600"/>
              </a:spcAft>
              <a:buSzPct val="130000"/>
              <a:buFont typeface="Arial" panose="020B0604020202020204" pitchFamily="34" charset="0"/>
              <a:buChar char="•"/>
            </a:pPr>
            <a:r>
              <a:rPr lang="ru-RU" dirty="0"/>
              <a:t>Излучение УФ-С спектра с длиной волны </a:t>
            </a:r>
          </a:p>
          <a:p>
            <a:pPr algn="just">
              <a:spcAft>
                <a:spcPts val="600"/>
              </a:spcAft>
              <a:buSzPct val="130000"/>
            </a:pPr>
            <a:r>
              <a:rPr lang="ru-RU" sz="2000" b="1" dirty="0">
                <a:solidFill>
                  <a:schemeClr val="accent1"/>
                </a:solidFill>
              </a:rPr>
              <a:t>    254 нм – эффективно против вирусов</a:t>
            </a:r>
          </a:p>
          <a:p>
            <a:pPr marL="216000" indent="-285750" algn="just">
              <a:spcAft>
                <a:spcPts val="600"/>
              </a:spcAft>
              <a:buSzPct val="130000"/>
              <a:buFont typeface="Arial" panose="020B0604020202020204" pitchFamily="34" charset="0"/>
              <a:buChar char="•"/>
            </a:pPr>
            <a:r>
              <a:rPr lang="ru-RU" dirty="0"/>
              <a:t>Высокий бактерицидный поток ~ </a:t>
            </a:r>
            <a:r>
              <a:rPr lang="ru-RU" sz="2000" b="1" dirty="0">
                <a:solidFill>
                  <a:schemeClr val="accent1"/>
                </a:solidFill>
              </a:rPr>
              <a:t>35 – 45 %</a:t>
            </a:r>
            <a:r>
              <a:rPr lang="ru-RU" sz="2000" dirty="0"/>
              <a:t> </a:t>
            </a:r>
          </a:p>
          <a:p>
            <a:pPr algn="just">
              <a:spcAft>
                <a:spcPts val="600"/>
              </a:spcAft>
              <a:buSzPct val="130000"/>
            </a:pPr>
            <a:r>
              <a:rPr lang="ru-RU" sz="2000" dirty="0"/>
              <a:t>    </a:t>
            </a:r>
            <a:r>
              <a:rPr lang="ru-RU" dirty="0"/>
              <a:t>от</a:t>
            </a:r>
            <a:r>
              <a:rPr lang="en-US" dirty="0"/>
              <a:t> </a:t>
            </a:r>
            <a:r>
              <a:rPr lang="ru-RU" dirty="0"/>
              <a:t>номинала лампы</a:t>
            </a:r>
          </a:p>
          <a:p>
            <a:pPr marL="216000" indent="-285750" algn="just">
              <a:spcAft>
                <a:spcPts val="600"/>
              </a:spcAft>
              <a:buSzPct val="130000"/>
              <a:buFont typeface="Arial" panose="020B0604020202020204" pitchFamily="34" charset="0"/>
              <a:buChar char="•"/>
            </a:pPr>
            <a:r>
              <a:rPr lang="ru-RU" dirty="0"/>
              <a:t>Длительный полезный срок службы: </a:t>
            </a:r>
            <a:r>
              <a:rPr lang="ru-RU" sz="2000" b="1" dirty="0">
                <a:solidFill>
                  <a:schemeClr val="accent1"/>
                </a:solidFill>
              </a:rPr>
              <a:t>10 800 ч</a:t>
            </a:r>
            <a:endParaRPr lang="en-US" sz="2000" b="1" dirty="0">
              <a:solidFill>
                <a:schemeClr val="accent1"/>
              </a:solidFill>
            </a:endParaRPr>
          </a:p>
          <a:p>
            <a:pPr marL="216000" indent="-285750" algn="just">
              <a:spcAft>
                <a:spcPts val="600"/>
              </a:spcAft>
              <a:buSzPct val="130000"/>
              <a:buFont typeface="Arial" panose="020B0604020202020204" pitchFamily="34" charset="0"/>
              <a:buChar char="•"/>
            </a:pPr>
            <a:r>
              <a:rPr lang="ru-RU" dirty="0"/>
              <a:t>Стабильная работа с ЭМ и ЭПРА</a:t>
            </a:r>
            <a:endParaRPr lang="en-US" dirty="0"/>
          </a:p>
        </p:txBody>
      </p:sp>
      <p:pic>
        <p:nvPicPr>
          <p:cNvPr id="7" name="Picture 6" descr="A close up of a device&#10;&#10;Description automatically generated">
            <a:extLst>
              <a:ext uri="{FF2B5EF4-FFF2-40B4-BE49-F238E27FC236}">
                <a16:creationId xmlns:a16="http://schemas.microsoft.com/office/drawing/2014/main" id="{28C38AE3-5A99-4995-8687-74EB34C623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80" b="99879" l="9980" r="89980">
                        <a14:foregroundMark x1="71717" y1="22303" x2="61814" y2="18700"/>
                        <a14:foregroundMark x1="67798" y1="22061" x2="38222" y2="80687"/>
                        <a14:foregroundMark x1="38222" y1="80687" x2="38061" y2="80889"/>
                        <a14:foregroundMark x1="73455" y1="28646" x2="39273" y2="78545"/>
                        <a14:foregroundMark x1="39273" y1="78545" x2="27111" y2="99879"/>
                        <a14:foregroundMark x1="41535" y1="84808" x2="43879" y2="77980"/>
                        <a14:foregroundMark x1="43879" y1="77980" x2="48646" y2="71354"/>
                        <a14:foregroundMark x1="48646" y1="71354" x2="53778" y2="59677"/>
                        <a14:backgroundMark x1="59919" y1="19879" x2="61657" y2="17697"/>
                        <a14:backgroundMark x1="60566" y1="18586" x2="50747" y2="16404"/>
                        <a14:backgroundMark x1="59030" y1="17253" x2="50303" y2="13778"/>
                        <a14:backgroundMark x1="61455" y1="18586" x2="61455" y2="18586"/>
                        <a14:backgroundMark x1="61455" y1="18141" x2="59919" y2="18788"/>
                        <a14:backgroundMark x1="59475" y1="17939" x2="52364" y2="15960"/>
                        <a14:backgroundMark x1="52364" y1="15960" x2="51152" y2="15071"/>
                        <a14:backgroundMark x1="13333" y1="7232" x2="14869" y2="6990"/>
                        <a14:backgroundMark x1="54869" y1="16606" x2="46505" y2="13576"/>
                        <a14:backgroundMark x1="46505" y1="13576" x2="45697" y2="12889"/>
                        <a14:backgroundMark x1="10747" y1="5010" x2="12242" y2="6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82960">
            <a:off x="312337" y="1461761"/>
            <a:ext cx="5371792" cy="5371792"/>
          </a:xfrm>
          <a:prstGeom prst="rect">
            <a:avLst/>
          </a:prstGeom>
        </p:spPr>
      </p:pic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BE2EE66A-EC2D-4041-897E-8C256D1307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89" b="97236" l="1134" r="98741">
                        <a14:foregroundMark x1="32997" y1="42927" x2="32997" y2="42927"/>
                        <a14:foregroundMark x1="44584" y1="40813" x2="44584" y2="40813"/>
                        <a14:foregroundMark x1="55668" y1="37561" x2="55668" y2="37561"/>
                        <a14:foregroundMark x1="64484" y1="26504" x2="64484" y2="26504"/>
                        <a14:foregroundMark x1="74811" y1="24878" x2="74811" y2="24878"/>
                        <a14:foregroundMark x1="13476" y1="57073" x2="13476" y2="57073"/>
                        <a14:foregroundMark x1="24937" y1="75122" x2="24937" y2="75122"/>
                        <a14:foregroundMark x1="36146" y1="71382" x2="36146" y2="71382"/>
                        <a14:foregroundMark x1="45214" y1="65528" x2="45214" y2="65528"/>
                        <a14:foregroundMark x1="55793" y1="61301" x2="55793" y2="61301"/>
                        <a14:foregroundMark x1="64358" y1="57073" x2="64358" y2="57073"/>
                        <a14:foregroundMark x1="74307" y1="52520" x2="74307" y2="52520"/>
                        <a14:foregroundMark x1="84509" y1="48130" x2="84509" y2="48130"/>
                        <a14:foregroundMark x1="97733" y1="44065" x2="97733" y2="44065"/>
                        <a14:foregroundMark x1="99244" y1="49431" x2="99244" y2="49431"/>
                        <a14:foregroundMark x1="97733" y1="54959" x2="97733" y2="54959"/>
                        <a14:foregroundMark x1="92947" y1="61951" x2="92947" y2="61951"/>
                        <a14:foregroundMark x1="74307" y1="71382" x2="74307" y2="71382"/>
                        <a14:foregroundMark x1="87154" y1="63902" x2="87154" y2="63902"/>
                        <a14:foregroundMark x1="64736" y1="77236" x2="64736" y2="77236"/>
                        <a14:foregroundMark x1="50504" y1="84390" x2="50504" y2="84390"/>
                        <a14:foregroundMark x1="40806" y1="89919" x2="40806" y2="89919"/>
                        <a14:foregroundMark x1="34005" y1="92846" x2="34005" y2="92846"/>
                        <a14:foregroundMark x1="25189" y1="97398" x2="25189" y2="97398"/>
                        <a14:foregroundMark x1="18262" y1="96911" x2="18262" y2="96911"/>
                        <a14:foregroundMark x1="12846" y1="91220" x2="12846" y2="91220"/>
                        <a14:foregroundMark x1="8186" y1="74959" x2="8186" y2="74959"/>
                        <a14:foregroundMark x1="5919" y1="66179" x2="5919" y2="66179"/>
                        <a14:foregroundMark x1="4408" y1="60813" x2="4408" y2="60813"/>
                        <a14:foregroundMark x1="1134" y1="51707" x2="1134" y2="51707"/>
                        <a14:foregroundMark x1="2771" y1="43415" x2="2771" y2="43415"/>
                        <a14:foregroundMark x1="9698" y1="35447" x2="9698" y2="35447"/>
                        <a14:foregroundMark x1="1134" y1="44065" x2="1134" y2="44065"/>
                        <a14:foregroundMark x1="12846" y1="34146" x2="12846" y2="34146"/>
                        <a14:foregroundMark x1="25063" y1="27967" x2="25063" y2="27967"/>
                        <a14:foregroundMark x1="42695" y1="19350" x2="42695" y2="19350"/>
                        <a14:foregroundMark x1="72670" y1="3089" x2="72670" y2="3089"/>
                        <a14:foregroundMark x1="68136" y1="6667" x2="68136" y2="6667"/>
                        <a14:foregroundMark x1="86650" y1="11220" x2="86650" y2="11220"/>
                        <a14:foregroundMark x1="88917" y1="17561" x2="88917" y2="17561"/>
                        <a14:foregroundMark x1="10202" y1="80488" x2="10202" y2="80488"/>
                        <a14:foregroundMark x1="10327" y1="84065" x2="10327" y2="84065"/>
                        <a14:backgroundMark x1="2897" y1="56585" x2="2897" y2="56585"/>
                        <a14:backgroundMark x1="31990" y1="93496" x2="31990" y2="93496"/>
                        <a14:backgroundMark x1="10579" y1="82602" x2="10579" y2="82602"/>
                        <a14:backgroundMark x1="11083" y1="85041" x2="11083" y2="85041"/>
                        <a14:backgroundMark x1="57557" y1="33333" x2="57557" y2="3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75360"/>
            <a:ext cx="3026509" cy="23442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2639C05-C30B-4442-902A-F514D277AD2C}"/>
              </a:ext>
            </a:extLst>
          </p:cNvPr>
          <p:cNvGrpSpPr/>
          <p:nvPr/>
        </p:nvGrpSpPr>
        <p:grpSpPr>
          <a:xfrm>
            <a:off x="335362" y="5301208"/>
            <a:ext cx="1333033" cy="1268997"/>
            <a:chOff x="7221767" y="2860624"/>
            <a:chExt cx="946230" cy="963081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7BEA305-4031-40A8-8FE3-F232D77AD7A2}"/>
                </a:ext>
              </a:extLst>
            </p:cNvPr>
            <p:cNvSpPr/>
            <p:nvPr/>
          </p:nvSpPr>
          <p:spPr>
            <a:xfrm>
              <a:off x="7221767" y="2860624"/>
              <a:ext cx="946230" cy="963081"/>
            </a:xfrm>
            <a:prstGeom prst="ellipse">
              <a:avLst/>
            </a:prstGeom>
            <a:solidFill>
              <a:srgbClr val="FF6600"/>
            </a:solidFill>
            <a:ln>
              <a:solidFill>
                <a:schemeClr val="bg1"/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pl-PL" sz="13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65AEC7B-10E6-4826-B371-D7AF9EC7CABF}"/>
                </a:ext>
              </a:extLst>
            </p:cNvPr>
            <p:cNvSpPr txBox="1"/>
            <p:nvPr/>
          </p:nvSpPr>
          <p:spPr>
            <a:xfrm>
              <a:off x="7286260" y="2902056"/>
              <a:ext cx="856323" cy="7633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</a:t>
              </a:r>
              <a:r>
                <a:rPr lang="en-US" sz="40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  <a:endParaRPr lang="pl-PL" sz="4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11ADF07-5B76-47E2-BF5C-2FD9976BF712}"/>
                </a:ext>
              </a:extLst>
            </p:cNvPr>
            <p:cNvCxnSpPr>
              <a:cxnSpLocks/>
            </p:cNvCxnSpPr>
            <p:nvPr/>
          </p:nvCxnSpPr>
          <p:spPr>
            <a:xfrm>
              <a:off x="7394157" y="2924836"/>
              <a:ext cx="575273" cy="816879"/>
            </a:xfrm>
            <a:prstGeom prst="line">
              <a:avLst/>
            </a:prstGeom>
            <a:ln w="66675">
              <a:solidFill>
                <a:schemeClr val="bg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135118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D038F76-6717-47D0-B951-B3606B304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Артикулы для заказа ламп </a:t>
            </a:r>
            <a:r>
              <a:rPr lang="en-US" dirty="0"/>
              <a:t>LEDVANCE TIBERA UVC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A4ED2BCF-1651-4E4B-8B65-239F12A60EA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3124666"/>
              </p:ext>
            </p:extLst>
          </p:nvPr>
        </p:nvGraphicFramePr>
        <p:xfrm>
          <a:off x="3225500" y="3140967"/>
          <a:ext cx="8450562" cy="3670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0147">
                  <a:extLst>
                    <a:ext uri="{9D8B030D-6E8A-4147-A177-3AD203B41FA5}">
                      <a16:colId xmlns:a16="http://schemas.microsoft.com/office/drawing/2014/main" val="765038286"/>
                    </a:ext>
                  </a:extLst>
                </a:gridCol>
                <a:gridCol w="2087690">
                  <a:extLst>
                    <a:ext uri="{9D8B030D-6E8A-4147-A177-3AD203B41FA5}">
                      <a16:colId xmlns:a16="http://schemas.microsoft.com/office/drawing/2014/main" val="622517341"/>
                    </a:ext>
                  </a:extLst>
                </a:gridCol>
                <a:gridCol w="985837">
                  <a:extLst>
                    <a:ext uri="{9D8B030D-6E8A-4147-A177-3AD203B41FA5}">
                      <a16:colId xmlns:a16="http://schemas.microsoft.com/office/drawing/2014/main" val="1153733645"/>
                    </a:ext>
                  </a:extLst>
                </a:gridCol>
                <a:gridCol w="1314449">
                  <a:extLst>
                    <a:ext uri="{9D8B030D-6E8A-4147-A177-3AD203B41FA5}">
                      <a16:colId xmlns:a16="http://schemas.microsoft.com/office/drawing/2014/main" val="3298417435"/>
                    </a:ext>
                  </a:extLst>
                </a:gridCol>
                <a:gridCol w="1265245">
                  <a:extLst>
                    <a:ext uri="{9D8B030D-6E8A-4147-A177-3AD203B41FA5}">
                      <a16:colId xmlns:a16="http://schemas.microsoft.com/office/drawing/2014/main" val="2251474437"/>
                    </a:ext>
                  </a:extLst>
                </a:gridCol>
                <a:gridCol w="1117194">
                  <a:extLst>
                    <a:ext uri="{9D8B030D-6E8A-4147-A177-3AD203B41FA5}">
                      <a16:colId xmlns:a16="http://schemas.microsoft.com/office/drawing/2014/main" val="2810560068"/>
                    </a:ext>
                  </a:extLst>
                </a:gridCol>
              </a:tblGrid>
              <a:tr h="87488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Код заказа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Описание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Напряжение на лампе, 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Ток на лампе, 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Мощность УФ-С излучения, Вт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Срок службы, 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0762992"/>
                  </a:ext>
                </a:extLst>
              </a:tr>
              <a:tr h="4542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4058075499201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TIBERA UVC 15W</a:t>
                      </a:r>
                      <a:r>
                        <a:rPr lang="ru-RU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G13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55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310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5,1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10 800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89332904"/>
                  </a:ext>
                </a:extLst>
              </a:tr>
              <a:tr h="4542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4058075499249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TIBERA UVC 30W G13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96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370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12,6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accent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6363414"/>
                  </a:ext>
                </a:extLst>
              </a:tr>
              <a:tr h="4542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4058075499225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TIBERA UVC 25W G13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8,2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1793221"/>
                  </a:ext>
                </a:extLst>
              </a:tr>
              <a:tr h="4542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4058075499287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TIBERA UVC 36W G13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103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430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15,7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5568306"/>
                  </a:ext>
                </a:extLst>
              </a:tr>
              <a:tr h="4542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4058075499324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TIBERA UVC 55W G13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770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18,9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1319183"/>
                  </a:ext>
                </a:extLst>
              </a:tr>
              <a:tr h="4542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4058075499362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TIBERA UVC 75W G13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110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840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26,7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25028773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02DD3187-5EBD-4441-83B7-91FD62D1F9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500" y="1781770"/>
            <a:ext cx="8450562" cy="1163638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547558D-D2FC-4E3A-AABE-0C683C98D3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714485"/>
              </p:ext>
            </p:extLst>
          </p:nvPr>
        </p:nvGraphicFramePr>
        <p:xfrm>
          <a:off x="199577" y="1761951"/>
          <a:ext cx="2728071" cy="37296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728071">
                  <a:extLst>
                    <a:ext uri="{9D8B030D-6E8A-4147-A177-3AD203B41FA5}">
                      <a16:colId xmlns:a16="http://schemas.microsoft.com/office/drawing/2014/main" val="23863161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42900" indent="-342900" algn="l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2400" b="1" cap="all" baseline="0" dirty="0">
                          <a:solidFill>
                            <a:schemeClr val="bg1"/>
                          </a:solidFill>
                        </a:rPr>
                        <a:t>25 </a:t>
                      </a:r>
                      <a:r>
                        <a:rPr lang="ru-RU" sz="2400" b="1" cap="all" baseline="0" dirty="0">
                          <a:solidFill>
                            <a:schemeClr val="bg1"/>
                          </a:solidFill>
                        </a:rPr>
                        <a:t>шт в картонном коробе</a:t>
                      </a:r>
                    </a:p>
                    <a:p>
                      <a:pPr marL="342900" indent="-342900" algn="l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endParaRPr lang="ru-RU" sz="2400" b="1" cap="all" baseline="0" dirty="0">
                        <a:solidFill>
                          <a:schemeClr val="bg1"/>
                        </a:solidFill>
                      </a:endParaRPr>
                    </a:p>
                    <a:p>
                      <a:pPr marL="342900" indent="-342900" algn="l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2400" b="1" cap="all" baseline="0" dirty="0">
                          <a:solidFill>
                            <a:schemeClr val="bg1"/>
                          </a:solidFill>
                        </a:rPr>
                        <a:t>Работа с ЭМ и ЭПРА</a:t>
                      </a:r>
                    </a:p>
                    <a:p>
                      <a:pPr marL="342900" indent="-342900" algn="l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endParaRPr lang="ru-RU" sz="2400" b="1" cap="all" baseline="0" dirty="0">
                        <a:solidFill>
                          <a:schemeClr val="bg1"/>
                        </a:solidFill>
                      </a:endParaRPr>
                    </a:p>
                    <a:p>
                      <a:pPr marL="342900" indent="-342900" algn="l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2400" b="1" cap="all" baseline="0" dirty="0">
                          <a:solidFill>
                            <a:schemeClr val="bg1"/>
                          </a:solidFill>
                        </a:rPr>
                        <a:t>Утилизация аналогична ЛЛ</a:t>
                      </a:r>
                    </a:p>
                  </a:txBody>
                  <a:tcPr marL="0" marR="0" marT="0" marB="7200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9671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37712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EC59665-1100-4383-A68F-707CB2A26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РАСЧЕТ НЕОБХОДИМОЙ ДОЗЫ ИЗЛУЧЕНИЯ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AADDD81-93D0-4068-B3E9-3049ECB4C9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5500" y="1875600"/>
            <a:ext cx="8450562" cy="677491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/>
              <a:t>Бактерицидная эффективность установки (</a:t>
            </a:r>
            <a:r>
              <a:rPr lang="en-US" sz="2400" dirty="0"/>
              <a:t>DUV)</a:t>
            </a:r>
            <a:r>
              <a:rPr lang="ru-RU" sz="2400" dirty="0"/>
              <a:t> зависит от </a:t>
            </a:r>
            <a:r>
              <a:rPr lang="ru-RU" sz="2400" b="1" dirty="0"/>
              <a:t>ДОЗЫ ИЗЛУЧЕНИЯ</a:t>
            </a:r>
            <a:r>
              <a:rPr lang="ru-RU" sz="2400" dirty="0"/>
              <a:t>, подаваемого на микроорганизмы: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1121EF2-BBAB-4AC6-8035-9C1E47BCC280}"/>
                  </a:ext>
                </a:extLst>
              </p:cNvPr>
              <p:cNvSpPr txBox="1"/>
              <p:nvPr/>
            </p:nvSpPr>
            <p:spPr>
              <a:xfrm>
                <a:off x="6096000" y="2842480"/>
                <a:ext cx="2572820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𝑫𝑼𝑽</m:t>
                      </m:r>
                      <m:r>
                        <a:rPr lang="en-US" sz="36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6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𝑰</m:t>
                      </m:r>
                      <m:r>
                        <a:rPr lang="en-US" sz="36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6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36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6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𝒕</m:t>
                      </m:r>
                    </m:oMath>
                  </m:oMathPara>
                </a14:m>
                <a:endParaRPr lang="ru-RU" sz="3600" b="1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1121EF2-BBAB-4AC6-8035-9C1E47BCC2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842480"/>
                <a:ext cx="2572820" cy="55399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id="{40DB5F9E-544C-422E-BE4F-6824DF225623}"/>
              </a:ext>
            </a:extLst>
          </p:cNvPr>
          <p:cNvSpPr/>
          <p:nvPr/>
        </p:nvSpPr>
        <p:spPr>
          <a:xfrm>
            <a:off x="4367808" y="3865000"/>
            <a:ext cx="40600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средняя интенсивность или ДОЗА ОБЛУЧЕНИЯ, Дж</a:t>
            </a:r>
            <a:r>
              <a:rPr lang="en-US" sz="2400" dirty="0"/>
              <a:t>/</a:t>
            </a:r>
            <a:r>
              <a:rPr lang="ru-RU" sz="2400" dirty="0"/>
              <a:t>м2</a:t>
            </a:r>
            <a:endParaRPr lang="en-US" sz="24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B1CA3CA-2BA6-4FFE-9BB6-19FACF189FAC}"/>
              </a:ext>
            </a:extLst>
          </p:cNvPr>
          <p:cNvSpPr/>
          <p:nvPr/>
        </p:nvSpPr>
        <p:spPr>
          <a:xfrm>
            <a:off x="8791964" y="3843245"/>
            <a:ext cx="293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400" dirty="0"/>
              <a:t>время воздействия</a:t>
            </a:r>
            <a:endParaRPr lang="en-US" sz="2400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7723A62-BD56-4ED6-9E60-57DFCC750C2E}"/>
              </a:ext>
            </a:extLst>
          </p:cNvPr>
          <p:cNvCxnSpPr>
            <a:cxnSpLocks/>
          </p:cNvCxnSpPr>
          <p:nvPr/>
        </p:nvCxnSpPr>
        <p:spPr>
          <a:xfrm flipH="1">
            <a:off x="7248128" y="3396478"/>
            <a:ext cx="432048" cy="46852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E6F4012-733F-4370-869B-0C85942AF008}"/>
              </a:ext>
            </a:extLst>
          </p:cNvPr>
          <p:cNvCxnSpPr>
            <a:cxnSpLocks/>
          </p:cNvCxnSpPr>
          <p:nvPr/>
        </p:nvCxnSpPr>
        <p:spPr>
          <a:xfrm>
            <a:off x="8427819" y="3429000"/>
            <a:ext cx="404485" cy="4360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DA38E736-6566-42FD-A529-4C273865C939}"/>
              </a:ext>
            </a:extLst>
          </p:cNvPr>
          <p:cNvSpPr/>
          <p:nvPr/>
        </p:nvSpPr>
        <p:spPr>
          <a:xfrm>
            <a:off x="4328834" y="5780473"/>
            <a:ext cx="7681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1"/>
                </a:solidFill>
              </a:rPr>
              <a:t>Необходимую дозу излучения можно получить, </a:t>
            </a:r>
            <a:r>
              <a:rPr lang="ru-RU" sz="2400" b="1" dirty="0">
                <a:solidFill>
                  <a:schemeClr val="accent1"/>
                </a:solidFill>
              </a:rPr>
              <a:t>увеличивая</a:t>
            </a:r>
            <a:r>
              <a:rPr lang="ru-RU" sz="2400" dirty="0">
                <a:solidFill>
                  <a:schemeClr val="accent1"/>
                </a:solidFill>
              </a:rPr>
              <a:t> интенсивность воздействия или время</a:t>
            </a:r>
            <a:endParaRPr lang="en-US" sz="2400" dirty="0"/>
          </a:p>
        </p:txBody>
      </p:sp>
      <p:graphicFrame>
        <p:nvGraphicFramePr>
          <p:cNvPr id="20" name="Table 3">
            <a:extLst>
              <a:ext uri="{FF2B5EF4-FFF2-40B4-BE49-F238E27FC236}">
                <a16:creationId xmlns:a16="http://schemas.microsoft.com/office/drawing/2014/main" id="{512BFBA5-DB2C-46FE-97BD-83A212CCCE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965380"/>
              </p:ext>
            </p:extLst>
          </p:nvPr>
        </p:nvGraphicFramePr>
        <p:xfrm>
          <a:off x="199577" y="1761951"/>
          <a:ext cx="2651247" cy="9864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651247">
                  <a:extLst>
                    <a:ext uri="{9D8B030D-6E8A-4147-A177-3AD203B41FA5}">
                      <a16:colId xmlns:a16="http://schemas.microsoft.com/office/drawing/2014/main" val="23863161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1" cap="all" baseline="0" dirty="0">
                          <a:solidFill>
                            <a:schemeClr val="bg1"/>
                          </a:solidFill>
                        </a:rPr>
                        <a:t>ЭФФЕКТИВНОСТЬ БАКТЕРИЦИДНОЙ УСТАНОВКИ</a:t>
                      </a:r>
                      <a:endParaRPr lang="en-US" sz="2000" b="1" cap="all" baseline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7200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967116"/>
                  </a:ext>
                </a:extLst>
              </a:tr>
            </a:tbl>
          </a:graphicData>
        </a:graphic>
      </p:graphicFrame>
      <p:pic>
        <p:nvPicPr>
          <p:cNvPr id="22" name="Picture 21" descr="A close up of a logo&#10;&#10;Description automatically generated">
            <a:extLst>
              <a:ext uri="{FF2B5EF4-FFF2-40B4-BE49-F238E27FC236}">
                <a16:creationId xmlns:a16="http://schemas.microsoft.com/office/drawing/2014/main" id="{95371511-B4CB-4C88-9A8A-4D7201E4DB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44" y="4552863"/>
            <a:ext cx="2032073" cy="2032073"/>
          </a:xfrm>
          <a:prstGeom prst="rect">
            <a:avLst/>
          </a:prstGeom>
        </p:spPr>
      </p:pic>
      <p:sp>
        <p:nvSpPr>
          <p:cNvPr id="23" name="Arrow: Down 22">
            <a:extLst>
              <a:ext uri="{FF2B5EF4-FFF2-40B4-BE49-F238E27FC236}">
                <a16:creationId xmlns:a16="http://schemas.microsoft.com/office/drawing/2014/main" id="{7AA8E542-D82A-4117-9504-A65E02462FBA}"/>
              </a:ext>
            </a:extLst>
          </p:cNvPr>
          <p:cNvSpPr/>
          <p:nvPr/>
        </p:nvSpPr>
        <p:spPr>
          <a:xfrm>
            <a:off x="7400544" y="4958228"/>
            <a:ext cx="1093901" cy="665618"/>
          </a:xfrm>
          <a:prstGeom prst="downArrow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178150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+mn-lt"/>
                <a:cs typeface="Calibri" panose="020F0502020204030204" pitchFamily="34" charset="0"/>
              </a:rPr>
              <a:t>РАСЧЕТ БАКТЕРИЦИДНОЙ УСТАНОВКИ</a:t>
            </a:r>
            <a:endParaRPr lang="en-US" dirty="0">
              <a:latin typeface="+mn-lt"/>
              <a:cs typeface="Calibri" panose="020F0502020204030204" pitchFamily="34" charset="0"/>
            </a:endParaRPr>
          </a:p>
        </p:txBody>
      </p:sp>
      <p:graphicFrame>
        <p:nvGraphicFramePr>
          <p:cNvPr id="16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8237883"/>
              </p:ext>
            </p:extLst>
          </p:nvPr>
        </p:nvGraphicFramePr>
        <p:xfrm>
          <a:off x="73518" y="1741419"/>
          <a:ext cx="2850777" cy="19008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850777">
                  <a:extLst>
                    <a:ext uri="{9D8B030D-6E8A-4147-A177-3AD203B41FA5}">
                      <a16:colId xmlns:a16="http://schemas.microsoft.com/office/drawing/2014/main" val="23863161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cap="none" baseline="0" dirty="0">
                          <a:solidFill>
                            <a:schemeClr val="bg1"/>
                          </a:solidFill>
                        </a:rPr>
                        <a:t>НЕОБХОДИМЫЕ ДАННЫЕ ДЛЯ РАСЧЕТА БАКТЕРИЦИДНОЙ УСТАНОВКИ</a:t>
                      </a:r>
                      <a:endParaRPr lang="pl-PL" sz="2400" b="1" cap="none" baseline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7200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96711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513ED38-348D-4307-B6DB-9723DE93D750}"/>
              </a:ext>
            </a:extLst>
          </p:cNvPr>
          <p:cNvSpPr txBox="1"/>
          <p:nvPr/>
        </p:nvSpPr>
        <p:spPr>
          <a:xfrm>
            <a:off x="3241542" y="2060848"/>
            <a:ext cx="845056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/>
              <a:t>Справочные данные:</a:t>
            </a:r>
          </a:p>
          <a:p>
            <a:r>
              <a:rPr lang="ru-RU" sz="2000" dirty="0"/>
              <a:t>Руководство Р.3.5.1904-04 Использование ультрафиолетового бактерицидного облучения для обеззараживания воздуха в помещениях. Тип помещения. Режим работы установки.</a:t>
            </a:r>
          </a:p>
          <a:p>
            <a:endParaRPr lang="ru-RU" sz="2000" dirty="0"/>
          </a:p>
          <a:p>
            <a:r>
              <a:rPr lang="ru-RU" sz="2000" dirty="0"/>
              <a:t>2. Характеристики ламп от производителя -  бактерицидный поток излучения Вт</a:t>
            </a:r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r>
              <a:rPr lang="ru-RU" sz="2000" dirty="0"/>
              <a:t>3. Характеристики облучателя от производителя</a:t>
            </a:r>
          </a:p>
          <a:p>
            <a:endParaRPr lang="ru-RU" sz="20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6E3BCAA-174C-4D40-A6AF-C28CE0026E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8610"/>
          <a:stretch/>
        </p:blipFill>
        <p:spPr>
          <a:xfrm>
            <a:off x="5807968" y="4077072"/>
            <a:ext cx="4262836" cy="170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837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F9801FF-FF1E-4E43-9B28-BF3D57324DFC}"/>
              </a:ext>
            </a:extLst>
          </p:cNvPr>
          <p:cNvSpPr/>
          <p:nvPr/>
        </p:nvSpPr>
        <p:spPr>
          <a:xfrm>
            <a:off x="8688285" y="3717032"/>
            <a:ext cx="3073108" cy="29523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9B53E78-D508-404D-AAEF-EFA989966682}"/>
              </a:ext>
            </a:extLst>
          </p:cNvPr>
          <p:cNvSpPr/>
          <p:nvPr/>
        </p:nvSpPr>
        <p:spPr>
          <a:xfrm>
            <a:off x="8688286" y="3717032"/>
            <a:ext cx="2398289" cy="22775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792F7B-2F08-4ED8-971A-56D02B06F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Рекомендации по применению в помещении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561E968-253F-4583-BB88-8A58C0D1E229}"/>
              </a:ext>
            </a:extLst>
          </p:cNvPr>
          <p:cNvSpPr/>
          <p:nvPr/>
        </p:nvSpPr>
        <p:spPr>
          <a:xfrm>
            <a:off x="3228766" y="2120236"/>
            <a:ext cx="1070300" cy="1008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CE4112-B6FF-402F-9858-8C64A6B91FF5}"/>
              </a:ext>
            </a:extLst>
          </p:cNvPr>
          <p:cNvSpPr/>
          <p:nvPr/>
        </p:nvSpPr>
        <p:spPr>
          <a:xfrm>
            <a:off x="3222233" y="2362682"/>
            <a:ext cx="1076833" cy="52322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>
                <a:ln w="0"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30 Вт</a:t>
            </a:r>
            <a:endParaRPr lang="en-US" sz="2800" b="0" cap="none" spc="0" dirty="0">
              <a:ln w="0"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CACA7C0-5947-406F-BA8A-5A1E6F813669}"/>
              </a:ext>
            </a:extLst>
          </p:cNvPr>
          <p:cNvSpPr/>
          <p:nvPr/>
        </p:nvSpPr>
        <p:spPr>
          <a:xfrm>
            <a:off x="8688288" y="3717032"/>
            <a:ext cx="1639118" cy="15682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9FF78B-AE68-49D3-9273-7AAFC6528146}"/>
              </a:ext>
            </a:extLst>
          </p:cNvPr>
          <p:cNvSpPr txBox="1"/>
          <p:nvPr/>
        </p:nvSpPr>
        <p:spPr>
          <a:xfrm>
            <a:off x="9148805" y="4316481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</a:rPr>
              <a:t>8 м²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99594FE-0D6E-4B72-A1D4-2F8D84C1E097}"/>
              </a:ext>
            </a:extLst>
          </p:cNvPr>
          <p:cNvSpPr txBox="1"/>
          <p:nvPr/>
        </p:nvSpPr>
        <p:spPr>
          <a:xfrm>
            <a:off x="10342714" y="4316481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</a:rPr>
              <a:t>12 м²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B1B08A5-63D1-4DA9-AD06-2AEAAD22AC82}"/>
              </a:ext>
            </a:extLst>
          </p:cNvPr>
          <p:cNvSpPr txBox="1"/>
          <p:nvPr/>
        </p:nvSpPr>
        <p:spPr>
          <a:xfrm>
            <a:off x="11074736" y="4316481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</a:rPr>
              <a:t>15 м²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0B50A7-AFE1-4842-A4EB-5BE079E8BCD5}"/>
              </a:ext>
            </a:extLst>
          </p:cNvPr>
          <p:cNvSpPr txBox="1"/>
          <p:nvPr/>
        </p:nvSpPr>
        <p:spPr>
          <a:xfrm>
            <a:off x="9000703" y="4871099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30 мин.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019C3BE-C045-4FFC-AA10-1E64DB02DB74}"/>
              </a:ext>
            </a:extLst>
          </p:cNvPr>
          <p:cNvSpPr txBox="1"/>
          <p:nvPr/>
        </p:nvSpPr>
        <p:spPr>
          <a:xfrm>
            <a:off x="10018043" y="557029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45 мин.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DB7B4E-BC6A-46DF-884F-14E92BE6B1E0}"/>
              </a:ext>
            </a:extLst>
          </p:cNvPr>
          <p:cNvSpPr txBox="1"/>
          <p:nvPr/>
        </p:nvSpPr>
        <p:spPr>
          <a:xfrm>
            <a:off x="10714645" y="6224659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60 мин.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18DC1E8-1689-47CB-9B3C-2C42D5656FC5}"/>
              </a:ext>
            </a:extLst>
          </p:cNvPr>
          <p:cNvSpPr txBox="1"/>
          <p:nvPr/>
        </p:nvSpPr>
        <p:spPr>
          <a:xfrm>
            <a:off x="4371155" y="2183735"/>
            <a:ext cx="72221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Одна лампа 30Вт позволяет наиболее быстро и эффективно дезинфицировать помещения </a:t>
            </a:r>
            <a:r>
              <a:rPr lang="ru-RU" b="1" dirty="0">
                <a:solidFill>
                  <a:schemeClr val="accent1"/>
                </a:solidFill>
              </a:rPr>
              <a:t>12-15 м²</a:t>
            </a:r>
          </a:p>
          <a:p>
            <a:r>
              <a:rPr lang="ru-RU" b="1" dirty="0">
                <a:solidFill>
                  <a:schemeClr val="accent1"/>
                </a:solidFill>
              </a:rPr>
              <a:t>Высота потолков = 3 м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3DBBBDA-EB56-405B-872F-C22B4666883C}"/>
              </a:ext>
            </a:extLst>
          </p:cNvPr>
          <p:cNvSpPr txBox="1"/>
          <p:nvPr/>
        </p:nvSpPr>
        <p:spPr>
          <a:xfrm>
            <a:off x="3157910" y="3717032"/>
            <a:ext cx="502780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1"/>
                </a:solidFill>
              </a:rPr>
              <a:t>&lt;</a:t>
            </a:r>
            <a:r>
              <a:rPr lang="ru-RU" b="1" dirty="0">
                <a:solidFill>
                  <a:schemeClr val="accent1"/>
                </a:solidFill>
              </a:rPr>
              <a:t> 8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r>
              <a:rPr lang="ru-RU" b="1" dirty="0">
                <a:solidFill>
                  <a:schemeClr val="accent1"/>
                </a:solidFill>
              </a:rPr>
              <a:t>м²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r>
              <a:rPr lang="en-US" dirty="0"/>
              <a:t>- </a:t>
            </a:r>
            <a:r>
              <a:rPr lang="ru-RU" dirty="0"/>
              <a:t>рекомендованное время работы: </a:t>
            </a:r>
            <a:r>
              <a:rPr lang="ru-RU" b="1" dirty="0"/>
              <a:t>30 мин.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accent1"/>
                </a:solidFill>
              </a:rPr>
              <a:t>8 – 12 м²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r>
              <a:rPr lang="ru-RU" dirty="0"/>
              <a:t>- рекомендованное время работы: </a:t>
            </a:r>
            <a:r>
              <a:rPr lang="ru-RU" b="1" dirty="0"/>
              <a:t>45 мин.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accent1"/>
                </a:solidFill>
              </a:rPr>
              <a:t>12 – 15 м²</a:t>
            </a:r>
            <a:r>
              <a:rPr lang="ru-RU" dirty="0"/>
              <a:t>. - рекомендованное время работы: </a:t>
            </a:r>
            <a:r>
              <a:rPr lang="ru-RU" b="1" dirty="0"/>
              <a:t>45 мин.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1"/>
                </a:solidFill>
              </a:rPr>
              <a:t>&gt; 15</a:t>
            </a:r>
            <a:r>
              <a:rPr lang="ru-RU" b="1" dirty="0">
                <a:solidFill>
                  <a:schemeClr val="accent1"/>
                </a:solidFill>
              </a:rPr>
              <a:t> м²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r>
              <a:rPr lang="ru-RU" dirty="0"/>
              <a:t>- рекомендуется применять несколько ламп</a:t>
            </a:r>
            <a:endParaRPr lang="en-US" b="1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solidFill>
                <a:schemeClr val="accent1"/>
              </a:solidFill>
            </a:endParaRPr>
          </a:p>
        </p:txBody>
      </p:sp>
      <p:graphicFrame>
        <p:nvGraphicFramePr>
          <p:cNvPr id="28" name="Table 3">
            <a:extLst>
              <a:ext uri="{FF2B5EF4-FFF2-40B4-BE49-F238E27FC236}">
                <a16:creationId xmlns:a16="http://schemas.microsoft.com/office/drawing/2014/main" id="{6C3564B4-7360-4E9E-BA1C-FFE3E54C5E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706565"/>
              </p:ext>
            </p:extLst>
          </p:nvPr>
        </p:nvGraphicFramePr>
        <p:xfrm>
          <a:off x="199577" y="1761951"/>
          <a:ext cx="2651247" cy="12912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651247">
                  <a:extLst>
                    <a:ext uri="{9D8B030D-6E8A-4147-A177-3AD203B41FA5}">
                      <a16:colId xmlns:a16="http://schemas.microsoft.com/office/drawing/2014/main" val="23863161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1" cap="all" baseline="0" dirty="0">
                          <a:solidFill>
                            <a:schemeClr val="bg1"/>
                          </a:solidFill>
                        </a:rPr>
                        <a:t>РЕКОМЕНДАЦИИ ПО ПРИМЕНЕНИЮ БАКТЕРИЦИДНОЙ ЛАМПЫ</a:t>
                      </a:r>
                      <a:endParaRPr lang="en-US" sz="2000" b="1" cap="all" baseline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7200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9671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75324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4">
            <a:extLst>
              <a:ext uri="{FF2B5EF4-FFF2-40B4-BE49-F238E27FC236}">
                <a16:creationId xmlns:a16="http://schemas.microsoft.com/office/drawing/2014/main" id="{E345F51B-DFC3-4773-9856-32B0000A0B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855" b="5483"/>
          <a:stretch/>
        </p:blipFill>
        <p:spPr>
          <a:xfrm>
            <a:off x="2214318" y="4293096"/>
            <a:ext cx="3809674" cy="257251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505DF416-9E92-4E42-8323-B1983B6EA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012" y="908720"/>
            <a:ext cx="5724636" cy="677491"/>
          </a:xfrm>
        </p:spPr>
        <p:txBody>
          <a:bodyPr/>
          <a:lstStyle/>
          <a:p>
            <a:r>
              <a:rPr lang="ru-RU" sz="2000" dirty="0"/>
              <a:t>Области применения</a:t>
            </a:r>
            <a:r>
              <a:rPr lang="en-US" sz="2000" dirty="0"/>
              <a:t> </a:t>
            </a:r>
            <a:r>
              <a:rPr lang="ru-RU" sz="2000" dirty="0"/>
              <a:t>безозоновой бактерицидной лампы </a:t>
            </a:r>
            <a:r>
              <a:rPr lang="en-US" sz="2000" dirty="0"/>
              <a:t>LEDVANCE TIBERA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CB84118-FD62-4E6B-B480-91E95DF9A0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4012" y="1487504"/>
            <a:ext cx="5652628" cy="4506150"/>
          </a:xfrm>
        </p:spPr>
        <p:txBody>
          <a:bodyPr/>
          <a:lstStyle/>
          <a:p>
            <a:pPr marL="0" lvl="0" indent="0" algn="just">
              <a:lnSpc>
                <a:spcPct val="95000"/>
              </a:lnSpc>
              <a:buNone/>
              <a:defRPr/>
            </a:pPr>
            <a:endParaRPr lang="ru-RU" dirty="0"/>
          </a:p>
          <a:p>
            <a:pPr marL="0" lvl="0" indent="0" algn="just">
              <a:lnSpc>
                <a:spcPct val="95000"/>
              </a:lnSpc>
              <a:buNone/>
              <a:defRPr/>
            </a:pPr>
            <a:r>
              <a:rPr lang="en-US" sz="2000" b="1" dirty="0">
                <a:solidFill>
                  <a:schemeClr val="accent1"/>
                </a:solidFill>
              </a:rPr>
              <a:t>       </a:t>
            </a:r>
            <a:r>
              <a:rPr lang="ru-RU" sz="2000" b="1" dirty="0">
                <a:solidFill>
                  <a:schemeClr val="accent1"/>
                </a:solidFill>
              </a:rPr>
              <a:t>     </a:t>
            </a:r>
            <a:r>
              <a:rPr lang="en-US" sz="2000" b="1" dirty="0">
                <a:solidFill>
                  <a:schemeClr val="accent1"/>
                </a:solidFill>
              </a:rPr>
              <a:t> </a:t>
            </a:r>
            <a:r>
              <a:rPr lang="ru-RU" sz="2000" b="1" dirty="0">
                <a:solidFill>
                  <a:schemeClr val="accent1"/>
                </a:solidFill>
              </a:rPr>
              <a:t>!</a:t>
            </a:r>
            <a:r>
              <a:rPr lang="en-US" sz="2000" b="1" dirty="0">
                <a:solidFill>
                  <a:schemeClr val="accent1"/>
                </a:solidFill>
              </a:rPr>
              <a:t> </a:t>
            </a:r>
            <a:r>
              <a:rPr lang="ru-RU" b="1" dirty="0">
                <a:solidFill>
                  <a:schemeClr val="accent1"/>
                </a:solidFill>
              </a:rPr>
              <a:t>НЕ ДЛЯ ОБЩЕГО ОСВЕЩЕНИЯ !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endParaRPr lang="ru-RU" b="1" dirty="0">
              <a:solidFill>
                <a:schemeClr val="accent1"/>
              </a:solidFill>
            </a:endParaRPr>
          </a:p>
          <a:p>
            <a:pPr marL="0" lvl="0" indent="0" algn="just">
              <a:lnSpc>
                <a:spcPct val="95000"/>
              </a:lnSpc>
              <a:buNone/>
              <a:defRPr/>
            </a:pPr>
            <a:endParaRPr lang="en-US" b="1" dirty="0">
              <a:solidFill>
                <a:schemeClr val="accent1"/>
              </a:solidFill>
            </a:endParaRPr>
          </a:p>
          <a:p>
            <a:r>
              <a:rPr lang="ru-RU" sz="2000" dirty="0"/>
              <a:t>Лечебные учреждения и салоны красоты</a:t>
            </a:r>
          </a:p>
          <a:p>
            <a:r>
              <a:rPr lang="ru-RU" sz="2000" dirty="0"/>
              <a:t>Общественный транспорт: наземный, ЖД, метро</a:t>
            </a:r>
          </a:p>
          <a:p>
            <a:r>
              <a:rPr lang="ru-RU" sz="2000" dirty="0"/>
              <a:t>Учебные учреждения: школы, сады, университеты</a:t>
            </a:r>
          </a:p>
          <a:p>
            <a:r>
              <a:rPr lang="ru-RU" sz="2000" dirty="0"/>
              <a:t>Складские помещения, цеха</a:t>
            </a:r>
          </a:p>
          <a:p>
            <a:r>
              <a:rPr lang="ru-RU" sz="2000" dirty="0"/>
              <a:t>Пищевая промышленность </a:t>
            </a:r>
          </a:p>
          <a:p>
            <a:r>
              <a:rPr lang="ru-RU" sz="2000" dirty="0"/>
              <a:t>Офисы</a:t>
            </a:r>
          </a:p>
          <a:p>
            <a:r>
              <a:rPr lang="ru-RU" sz="2000" dirty="0"/>
              <a:t>Столовые</a:t>
            </a:r>
          </a:p>
          <a:p>
            <a:r>
              <a:rPr lang="ru-RU" sz="2000" dirty="0"/>
              <a:t>Торговые/Фитнес центры</a:t>
            </a:r>
          </a:p>
          <a:p>
            <a:r>
              <a:rPr lang="ru-RU" sz="2000" dirty="0"/>
              <a:t>Магазины, рестораны, кинотеатры и прочие общественные помещения </a:t>
            </a:r>
          </a:p>
          <a:p>
            <a:endParaRPr lang="en-US" dirty="0"/>
          </a:p>
        </p:txBody>
      </p:sp>
      <p:pic>
        <p:nvPicPr>
          <p:cNvPr id="8" name="Picture 7" descr="A picture containing table, umbrella, train&#10;&#10;Description automatically generated">
            <a:extLst>
              <a:ext uri="{FF2B5EF4-FFF2-40B4-BE49-F238E27FC236}">
                <a16:creationId xmlns:a16="http://schemas.microsoft.com/office/drawing/2014/main" id="{3F11D0D0-4B88-49C0-A316-37453FE5A0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8"/>
          <a:stretch/>
        </p:blipFill>
        <p:spPr>
          <a:xfrm>
            <a:off x="0" y="0"/>
            <a:ext cx="3619272" cy="2572512"/>
          </a:xfrm>
          <a:prstGeom prst="rect">
            <a:avLst/>
          </a:prstGeom>
        </p:spPr>
      </p:pic>
      <p:pic>
        <p:nvPicPr>
          <p:cNvPr id="10" name="Picture 9" descr="A picture containing train, building, platform, track&#10;&#10;Description automatically generated">
            <a:extLst>
              <a:ext uri="{FF2B5EF4-FFF2-40B4-BE49-F238E27FC236}">
                <a16:creationId xmlns:a16="http://schemas.microsoft.com/office/drawing/2014/main" id="{C3F58155-8CED-4696-9E79-20DF3BD679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5"/>
          <a:stretch/>
        </p:blipFill>
        <p:spPr>
          <a:xfrm>
            <a:off x="2374683" y="0"/>
            <a:ext cx="3649309" cy="2572512"/>
          </a:xfrm>
          <a:prstGeom prst="rect">
            <a:avLst/>
          </a:prstGeom>
        </p:spPr>
      </p:pic>
      <p:pic>
        <p:nvPicPr>
          <p:cNvPr id="14" name="Picture 13" descr="A large empty room&#10;&#10;Description automatically generated">
            <a:extLst>
              <a:ext uri="{FF2B5EF4-FFF2-40B4-BE49-F238E27FC236}">
                <a16:creationId xmlns:a16="http://schemas.microsoft.com/office/drawing/2014/main" id="{92323884-C556-47FA-B1FA-D796993E1DC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1"/>
          <a:stretch/>
        </p:blipFill>
        <p:spPr>
          <a:xfrm>
            <a:off x="2374683" y="2572512"/>
            <a:ext cx="3649309" cy="257251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43D1430-ED17-4DFF-924F-2E87ECEAF3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799918"/>
            <a:ext cx="2302675" cy="2058082"/>
          </a:xfrm>
          <a:prstGeom prst="rect">
            <a:avLst/>
          </a:prstGeom>
        </p:spPr>
      </p:pic>
      <p:pic>
        <p:nvPicPr>
          <p:cNvPr id="12" name="Picture 11" descr="A dining room filled with furniture and a large window&#10;&#10;Description automatically generated">
            <a:extLst>
              <a:ext uri="{FF2B5EF4-FFF2-40B4-BE49-F238E27FC236}">
                <a16:creationId xmlns:a16="http://schemas.microsoft.com/office/drawing/2014/main" id="{A42E9267-FEE1-4129-95F7-E7BA022E0E4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72512"/>
            <a:ext cx="3430016" cy="257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128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cs typeface="Calibri" panose="020F0502020204030204" pitchFamily="34" charset="0"/>
              </a:rPr>
              <a:t>ПРИМЕНЕНИЕ БАКТЕРИЦИДНЫХ УСТАНОВОК 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  <a:cs typeface="Calibri" panose="020F0502020204030204" pitchFamily="34" charset="0"/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  <a:cs typeface="Calibri" panose="020F0502020204030204" pitchFamily="34" charset="0"/>
              </a:rPr>
              <a:t>С 2020 ГОДА</a:t>
            </a:r>
            <a:endParaRPr lang="en-US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13ED38-348D-4307-B6DB-9723DE93D750}"/>
              </a:ext>
            </a:extLst>
          </p:cNvPr>
          <p:cNvSpPr txBox="1"/>
          <p:nvPr/>
        </p:nvSpPr>
        <p:spPr>
          <a:xfrm>
            <a:off x="3224274" y="2060848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C5A22CC-4496-4288-9357-4B32A3089ADC}"/>
              </a:ext>
            </a:extLst>
          </p:cNvPr>
          <p:cNvSpPr/>
          <p:nvPr/>
        </p:nvSpPr>
        <p:spPr>
          <a:xfrm>
            <a:off x="3035036" y="1741419"/>
            <a:ext cx="8628062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/>
              <a:t>Статья 212 Трудового кодекса РФ – обеспечение благополучия на рабочем месте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/>
              <a:t>Статья 11 ФЗ от 30.03.99 № 52 ФЗ «О САНИТАРНО-ЭПИДЕМИОЛОГИЧЕСКОМ БЛАГОПОЛУЧИИ НАСЕЛЕНИЯ»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/>
              <a:t>Методические рекомендации М.Р 3.1.0170.20 п.6.4 «ЭПИДЕМИОЛОГИЯ И ПРОФИЛАКТИКА </a:t>
            </a:r>
            <a:r>
              <a:rPr lang="en-US" sz="1400" dirty="0"/>
              <a:t>COVID-19</a:t>
            </a:r>
            <a:r>
              <a:rPr lang="ru-RU" sz="1400" dirty="0"/>
              <a:t>»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/>
              <a:t>Рекомендации по профилактике коронавирусной инфекции среди работников, письмо от 7.04.2020 </a:t>
            </a:r>
            <a:r>
              <a:rPr lang="en-US" sz="1400" dirty="0"/>
              <a:t>N02/6338-2020-15 (</a:t>
            </a:r>
            <a:r>
              <a:rPr lang="ru-RU" sz="1400" dirty="0"/>
              <a:t>ФС по надзору в сфере защиты прав потребителей и благополучия человека)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/>
              <a:t>Письмо Роспотребнадзора от 10.03.2020 </a:t>
            </a:r>
            <a:r>
              <a:rPr lang="en-US" sz="1400" dirty="0"/>
              <a:t>N 02/3853-2020-27 </a:t>
            </a:r>
            <a:r>
              <a:rPr lang="ru-RU" sz="1400" dirty="0"/>
              <a:t>О мерах по профилактике новой коронавирусной инфекции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/>
              <a:t>П.2 письма Минтруда России от 16.03.2020 № 19-0</a:t>
            </a:r>
            <a:r>
              <a:rPr lang="en-US" sz="1400" dirty="0"/>
              <a:t>/10/</a:t>
            </a:r>
            <a:r>
              <a:rPr lang="ru-RU" sz="1400" dirty="0"/>
              <a:t>П-2261 «О методических рекомендациях по режиму труда органов государственной власти, органов местного самоуправления и организаций </a:t>
            </a:r>
          </a:p>
          <a:p>
            <a:pPr algn="just"/>
            <a:r>
              <a:rPr lang="ru-RU" sz="1400" dirty="0"/>
              <a:t>    с участием государства»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/>
              <a:t>Распоряжение №114 от 25.05.2020г от Департамента торговли и услуг Правительства Москвы Об утверждении требований, направленных на недопущение заноса и распространения </a:t>
            </a:r>
            <a:r>
              <a:rPr lang="en-US" sz="1400" dirty="0"/>
              <a:t>COVID-1</a:t>
            </a:r>
            <a:r>
              <a:rPr lang="ru-RU" sz="1400" dirty="0"/>
              <a:t>9</a:t>
            </a:r>
            <a:r>
              <a:rPr lang="en-US" sz="1400" dirty="0"/>
              <a:t> </a:t>
            </a:r>
            <a:r>
              <a:rPr lang="ru-RU" sz="1400" dirty="0"/>
              <a:t>на предприятиях сферы торговли и услуг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/>
              <a:t>Распоряжение №125 от 08.06.2020г от Департамента торговли и услуг Правительства Москвы Об утверждении требований, направленных на недопущение заноса и распространения </a:t>
            </a:r>
            <a:r>
              <a:rPr lang="en-US" sz="1400" dirty="0"/>
              <a:t>COVID-1</a:t>
            </a:r>
            <a:r>
              <a:rPr lang="ru-RU" sz="1400" dirty="0"/>
              <a:t>9</a:t>
            </a:r>
            <a:r>
              <a:rPr lang="en-US" sz="1400" dirty="0"/>
              <a:t> </a:t>
            </a:r>
            <a:r>
              <a:rPr lang="ru-RU" sz="1400" dirty="0"/>
              <a:t>на предприятиях сферы услуг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/>
              <a:t>Распоряжение №129 от 10.06.2020г от Департамента торговли и услуг Правительства Москвы Об утверждении требований, направленных на недопущение заноса и распространения </a:t>
            </a:r>
            <a:r>
              <a:rPr lang="en-US" sz="1400" dirty="0"/>
              <a:t>COVID-1</a:t>
            </a:r>
            <a:r>
              <a:rPr lang="ru-RU" sz="1400" dirty="0"/>
              <a:t>9</a:t>
            </a:r>
            <a:r>
              <a:rPr lang="en-US" sz="1400" dirty="0"/>
              <a:t> </a:t>
            </a:r>
            <a:r>
              <a:rPr lang="ru-RU" sz="1400" dirty="0"/>
              <a:t>на предприятиях общественного питания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1400" dirty="0"/>
          </a:p>
          <a:p>
            <a:pPr algn="just"/>
            <a:endParaRPr lang="ru-RU" sz="1400" dirty="0"/>
          </a:p>
          <a:p>
            <a:pPr algn="just"/>
            <a:endParaRPr lang="ru-R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id="{BFE11C8F-17A9-454A-98E1-4453DDBAA4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707361"/>
              </p:ext>
            </p:extLst>
          </p:nvPr>
        </p:nvGraphicFramePr>
        <p:xfrm>
          <a:off x="73518" y="1741419"/>
          <a:ext cx="2850777" cy="153504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850777">
                  <a:extLst>
                    <a:ext uri="{9D8B030D-6E8A-4147-A177-3AD203B41FA5}">
                      <a16:colId xmlns:a16="http://schemas.microsoft.com/office/drawing/2014/main" val="23863161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cap="none" baseline="0" dirty="0">
                          <a:solidFill>
                            <a:schemeClr val="bg1"/>
                          </a:solidFill>
                        </a:rPr>
                        <a:t>НЕБХОДИМОЕ ПРИМЕНЕНИЕ БАКТЕРИЦИДНЫХ УСТАНОВОК</a:t>
                      </a:r>
                      <a:endParaRPr lang="pl-PL" sz="2400" b="1" cap="none" baseline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7200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9671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79604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icture containing train, building, platform, track&#10;&#10;Description automatically generated">
            <a:extLst>
              <a:ext uri="{FF2B5EF4-FFF2-40B4-BE49-F238E27FC236}">
                <a16:creationId xmlns:a16="http://schemas.microsoft.com/office/drawing/2014/main" id="{226B6A10-3F78-4106-AD0B-4E53C23DBA1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24" b="19324"/>
          <a:stretch>
            <a:fillRect/>
          </a:stretch>
        </p:blipFill>
        <p:spPr/>
      </p:pic>
      <p:sp>
        <p:nvSpPr>
          <p:cNvPr id="10" name="Прямоугольник 4">
            <a:extLst>
              <a:ext uri="{FF2B5EF4-FFF2-40B4-BE49-F238E27FC236}">
                <a16:creationId xmlns:a16="http://schemas.microsoft.com/office/drawing/2014/main" id="{5FB7D7AE-D93C-4F6C-A862-8D3354CF3C83}"/>
              </a:ext>
            </a:extLst>
          </p:cNvPr>
          <p:cNvSpPr/>
          <p:nvPr/>
        </p:nvSpPr>
        <p:spPr>
          <a:xfrm>
            <a:off x="642188" y="4017498"/>
            <a:ext cx="946746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6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T</a:t>
            </a:r>
            <a:r>
              <a:rPr lang="ru-RU" sz="166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166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I</a:t>
            </a:r>
            <a:r>
              <a:rPr lang="ru-RU" sz="166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166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B</a:t>
            </a:r>
            <a:r>
              <a:rPr lang="ru-RU" sz="166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166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E</a:t>
            </a:r>
            <a:r>
              <a:rPr lang="ru-RU" sz="166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166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R</a:t>
            </a:r>
            <a:r>
              <a:rPr lang="ru-RU" sz="166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sz="166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A </a:t>
            </a:r>
            <a:endParaRPr lang="ru-RU" sz="16600" b="1" dirty="0">
              <a:solidFill>
                <a:schemeClr val="accent4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11" name="Picture 10" descr="A close up of a device&#10;&#10;Description automatically generated">
            <a:extLst>
              <a:ext uri="{FF2B5EF4-FFF2-40B4-BE49-F238E27FC236}">
                <a16:creationId xmlns:a16="http://schemas.microsoft.com/office/drawing/2014/main" id="{C752C806-6C7E-4865-91A4-E51BDFE5F6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0" b="99879" l="9980" r="89980">
                        <a14:foregroundMark x1="71717" y1="22303" x2="61814" y2="18700"/>
                        <a14:foregroundMark x1="67798" y1="22061" x2="38222" y2="80687"/>
                        <a14:foregroundMark x1="38222" y1="80687" x2="38061" y2="80889"/>
                        <a14:foregroundMark x1="73455" y1="28646" x2="39273" y2="78545"/>
                        <a14:foregroundMark x1="39273" y1="78545" x2="27111" y2="99879"/>
                        <a14:foregroundMark x1="41535" y1="84808" x2="43879" y2="77980"/>
                        <a14:foregroundMark x1="43879" y1="77980" x2="48646" y2="71354"/>
                        <a14:foregroundMark x1="48646" y1="71354" x2="53778" y2="59677"/>
                        <a14:backgroundMark x1="59919" y1="19879" x2="61657" y2="17697"/>
                        <a14:backgroundMark x1="60566" y1="18586" x2="50747" y2="16404"/>
                        <a14:backgroundMark x1="59030" y1="17253" x2="50303" y2="13778"/>
                        <a14:backgroundMark x1="61455" y1="18586" x2="61455" y2="18586"/>
                        <a14:backgroundMark x1="61455" y1="18141" x2="59919" y2="18788"/>
                        <a14:backgroundMark x1="59475" y1="17939" x2="52364" y2="15960"/>
                        <a14:backgroundMark x1="52364" y1="15960" x2="51152" y2="15071"/>
                        <a14:backgroundMark x1="13333" y1="7232" x2="14869" y2="6990"/>
                        <a14:backgroundMark x1="54869" y1="16606" x2="46505" y2="13576"/>
                        <a14:backgroundMark x1="46505" y1="13576" x2="45697" y2="12889"/>
                        <a14:backgroundMark x1="10747" y1="5010" x2="12242" y2="6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82960">
            <a:off x="110479" y="3211569"/>
            <a:ext cx="4258736" cy="4258736"/>
          </a:xfrm>
          <a:prstGeom prst="rect">
            <a:avLst/>
          </a:prstGeom>
        </p:spPr>
      </p:pic>
      <p:pic>
        <p:nvPicPr>
          <p:cNvPr id="12" name="Picture 11" descr="A close up of a sign&#10;&#10;Description automatically generated">
            <a:extLst>
              <a:ext uri="{FF2B5EF4-FFF2-40B4-BE49-F238E27FC236}">
                <a16:creationId xmlns:a16="http://schemas.microsoft.com/office/drawing/2014/main" id="{20674520-A78E-41E4-855A-E7B9128292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89" b="97236" l="1134" r="98741">
                        <a14:foregroundMark x1="32997" y1="42927" x2="32997" y2="42927"/>
                        <a14:foregroundMark x1="44584" y1="40813" x2="44584" y2="40813"/>
                        <a14:foregroundMark x1="55668" y1="37561" x2="55668" y2="37561"/>
                        <a14:foregroundMark x1="64484" y1="26504" x2="64484" y2="26504"/>
                        <a14:foregroundMark x1="74811" y1="24878" x2="74811" y2="24878"/>
                        <a14:foregroundMark x1="13476" y1="57073" x2="13476" y2="57073"/>
                        <a14:foregroundMark x1="24937" y1="75122" x2="24937" y2="75122"/>
                        <a14:foregroundMark x1="36146" y1="71382" x2="36146" y2="71382"/>
                        <a14:foregroundMark x1="45214" y1="65528" x2="45214" y2="65528"/>
                        <a14:foregroundMark x1="55793" y1="61301" x2="55793" y2="61301"/>
                        <a14:foregroundMark x1="64358" y1="57073" x2="64358" y2="57073"/>
                        <a14:foregroundMark x1="74307" y1="52520" x2="74307" y2="52520"/>
                        <a14:foregroundMark x1="84509" y1="48130" x2="84509" y2="48130"/>
                        <a14:foregroundMark x1="97733" y1="44065" x2="97733" y2="44065"/>
                        <a14:foregroundMark x1="99244" y1="49431" x2="99244" y2="49431"/>
                        <a14:foregroundMark x1="97733" y1="54959" x2="97733" y2="54959"/>
                        <a14:foregroundMark x1="92947" y1="61951" x2="92947" y2="61951"/>
                        <a14:foregroundMark x1="74307" y1="71382" x2="74307" y2="71382"/>
                        <a14:foregroundMark x1="87154" y1="63902" x2="87154" y2="63902"/>
                        <a14:foregroundMark x1="64736" y1="77236" x2="64736" y2="77236"/>
                        <a14:foregroundMark x1="50504" y1="84390" x2="50504" y2="84390"/>
                        <a14:foregroundMark x1="40806" y1="89919" x2="40806" y2="89919"/>
                        <a14:foregroundMark x1="34005" y1="92846" x2="34005" y2="92846"/>
                        <a14:foregroundMark x1="25189" y1="97398" x2="25189" y2="97398"/>
                        <a14:foregroundMark x1="18262" y1="96911" x2="18262" y2="96911"/>
                        <a14:foregroundMark x1="12846" y1="91220" x2="12846" y2="91220"/>
                        <a14:foregroundMark x1="8186" y1="74959" x2="8186" y2="74959"/>
                        <a14:foregroundMark x1="5919" y1="66179" x2="5919" y2="66179"/>
                        <a14:foregroundMark x1="4408" y1="60813" x2="4408" y2="60813"/>
                        <a14:foregroundMark x1="1134" y1="51707" x2="1134" y2="51707"/>
                        <a14:foregroundMark x1="2771" y1="43415" x2="2771" y2="43415"/>
                        <a14:foregroundMark x1="9698" y1="35447" x2="9698" y2="35447"/>
                        <a14:foregroundMark x1="1134" y1="44065" x2="1134" y2="44065"/>
                        <a14:foregroundMark x1="12846" y1="34146" x2="12846" y2="34146"/>
                        <a14:foregroundMark x1="25063" y1="27967" x2="25063" y2="27967"/>
                        <a14:foregroundMark x1="42695" y1="19350" x2="42695" y2="19350"/>
                        <a14:foregroundMark x1="72670" y1="3089" x2="72670" y2="3089"/>
                        <a14:foregroundMark x1="68136" y1="6667" x2="68136" y2="6667"/>
                        <a14:foregroundMark x1="86650" y1="11220" x2="86650" y2="11220"/>
                        <a14:foregroundMark x1="88917" y1="17561" x2="88917" y2="17561"/>
                        <a14:foregroundMark x1="10202" y1="80488" x2="10202" y2="80488"/>
                        <a14:foregroundMark x1="10327" y1="84065" x2="10327" y2="84065"/>
                        <a14:backgroundMark x1="2897" y1="56585" x2="2897" y2="56585"/>
                        <a14:backgroundMark x1="31990" y1="93496" x2="31990" y2="93496"/>
                        <a14:backgroundMark x1="10579" y1="82602" x2="10579" y2="82602"/>
                        <a14:backgroundMark x1="11083" y1="85041" x2="11083" y2="85041"/>
                        <a14:backgroundMark x1="57557" y1="33333" x2="57557" y2="3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01" y="548680"/>
            <a:ext cx="3026509" cy="234421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DFCCE39-1F17-4B16-B8EC-868DE66E0333}"/>
              </a:ext>
            </a:extLst>
          </p:cNvPr>
          <p:cNvSpPr txBox="1">
            <a:spLocks/>
          </p:cNvSpPr>
          <p:nvPr/>
        </p:nvSpPr>
        <p:spPr bwMode="gray">
          <a:xfrm>
            <a:off x="2836077" y="2342655"/>
            <a:ext cx="8856984" cy="172808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5000" b="1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4000" dirty="0">
                <a:solidFill>
                  <a:schemeClr val="accent4">
                    <a:lumMod val="75000"/>
                  </a:schemeClr>
                </a:solidFill>
              </a:rPr>
              <a:t>КАЧЕСТВО - ЗАЛОГ ЗДОРОВЬЯ!</a:t>
            </a:r>
            <a:br>
              <a:rPr lang="ru-RU" sz="40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4000" dirty="0">
                <a:solidFill>
                  <a:schemeClr val="accent4">
                    <a:lumMod val="75000"/>
                  </a:schemeClr>
                </a:solidFill>
              </a:rPr>
              <a:t>ВЫБИРАЙТЕ СМОЛЕНСКие Лампы 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LEDVANCE UVC</a:t>
            </a:r>
            <a:r>
              <a:rPr lang="ru-RU" sz="4000" dirty="0">
                <a:solidFill>
                  <a:schemeClr val="accent4">
                    <a:lumMod val="75000"/>
                  </a:schemeClr>
                </a:solidFill>
              </a:rPr>
              <a:t>!</a:t>
            </a:r>
            <a:br>
              <a:rPr lang="en-US" sz="4000" dirty="0">
                <a:solidFill>
                  <a:schemeClr val="accent4">
                    <a:lumMod val="75000"/>
                  </a:schemeClr>
                </a:solidFill>
              </a:rPr>
            </a:br>
            <a:br>
              <a:rPr lang="ru-RU" sz="4000" dirty="0">
                <a:solidFill>
                  <a:schemeClr val="accent4">
                    <a:lumMod val="75000"/>
                  </a:schemeClr>
                </a:solidFill>
              </a:rPr>
            </a:br>
            <a:br>
              <a:rPr lang="en-GB" dirty="0"/>
            </a:br>
            <a:br>
              <a:rPr lang="en-GB" b="0" dirty="0"/>
            </a:br>
            <a:endParaRPr lang="en-GB" b="0" dirty="0"/>
          </a:p>
        </p:txBody>
      </p:sp>
    </p:spTree>
    <p:extLst>
      <p:ext uri="{BB962C8B-B14F-4D97-AF65-F5344CB8AC3E}">
        <p14:creationId xmlns:p14="http://schemas.microsoft.com/office/powerpoint/2010/main" val="803460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25">
            <a:extLst>
              <a:ext uri="{FF2B5EF4-FFF2-40B4-BE49-F238E27FC236}">
                <a16:creationId xmlns:a16="http://schemas.microsoft.com/office/drawing/2014/main" id="{C10529D3-4397-4138-94C1-C74F7C592FBD}"/>
              </a:ext>
            </a:extLst>
          </p:cNvPr>
          <p:cNvSpPr/>
          <p:nvPr/>
        </p:nvSpPr>
        <p:spPr bwMode="ltGray">
          <a:xfrm>
            <a:off x="8976625" y="4501931"/>
            <a:ext cx="1589459" cy="2005136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63529" rtlCol="0" anchor="t"/>
          <a:lstStyle/>
          <a:p>
            <a:r>
              <a:rPr lang="ru-RU" sz="1400" b="1" dirty="0">
                <a:solidFill>
                  <a:schemeClr val="accent1"/>
                </a:solidFill>
              </a:rPr>
              <a:t>Март 2020</a:t>
            </a:r>
            <a:endParaRPr lang="en-US" sz="1400" b="1" dirty="0">
              <a:solidFill>
                <a:schemeClr val="accent1"/>
              </a:solidFill>
            </a:endParaRPr>
          </a:p>
          <a:p>
            <a:endParaRPr lang="en-US" sz="794" b="1" dirty="0">
              <a:solidFill>
                <a:schemeClr val="tx1"/>
              </a:solidFill>
            </a:endParaRPr>
          </a:p>
          <a:p>
            <a:r>
              <a:rPr lang="ru-RU" sz="1200" dirty="0">
                <a:solidFill>
                  <a:schemeClr val="tx1"/>
                </a:solidFill>
              </a:rPr>
              <a:t>Роспотребнадзор выпустил рекомендации о превентивных мерах распространения </a:t>
            </a:r>
            <a:r>
              <a:rPr lang="en-US" sz="1200" dirty="0">
                <a:solidFill>
                  <a:schemeClr val="tx1"/>
                </a:solidFill>
              </a:rPr>
              <a:t>COVID-19</a:t>
            </a:r>
            <a:r>
              <a:rPr lang="ru-RU" sz="1200" dirty="0">
                <a:solidFill>
                  <a:schemeClr val="tx1"/>
                </a:solidFill>
              </a:rPr>
              <a:t> в общественных помещениях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1E62B8F-3DC5-4052-82B5-2C322650D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</a:t>
            </a:r>
            <a:endParaRPr lang="en-US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E00C04DA-E94E-4379-8355-C93E4D85F914}"/>
              </a:ext>
            </a:extLst>
          </p:cNvPr>
          <p:cNvSpPr/>
          <p:nvPr/>
        </p:nvSpPr>
        <p:spPr>
          <a:xfrm>
            <a:off x="7705969" y="4474703"/>
            <a:ext cx="1317307" cy="165662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wrap="square" rtlCol="0" anchor="t">
            <a:noAutofit/>
          </a:bodyPr>
          <a:lstStyle/>
          <a:p>
            <a:r>
              <a:rPr lang="ru-RU" sz="1400" b="1" dirty="0">
                <a:solidFill>
                  <a:schemeClr val="accent1"/>
                </a:solidFill>
              </a:rPr>
              <a:t>Декабрь 2019</a:t>
            </a:r>
            <a:endParaRPr lang="en-US" sz="1400" b="1" dirty="0">
              <a:solidFill>
                <a:schemeClr val="accent1"/>
              </a:solidFill>
            </a:endParaRPr>
          </a:p>
          <a:p>
            <a:endParaRPr lang="en-US" sz="794" b="1" dirty="0"/>
          </a:p>
          <a:p>
            <a:r>
              <a:rPr lang="ru-RU" sz="1200" dirty="0"/>
              <a:t>Вспышка пневмонии неизвестного происхождения в Китае, г. Ухань</a:t>
            </a:r>
          </a:p>
        </p:txBody>
      </p:sp>
      <p:sp>
        <p:nvSpPr>
          <p:cNvPr id="10" name="Rechteck 30">
            <a:extLst>
              <a:ext uri="{FF2B5EF4-FFF2-40B4-BE49-F238E27FC236}">
                <a16:creationId xmlns:a16="http://schemas.microsoft.com/office/drawing/2014/main" id="{63E88642-D7FE-4FFF-AF07-FF828B5CC653}"/>
              </a:ext>
            </a:extLst>
          </p:cNvPr>
          <p:cNvSpPr/>
          <p:nvPr/>
        </p:nvSpPr>
        <p:spPr bwMode="ltGray">
          <a:xfrm>
            <a:off x="4754496" y="1809051"/>
            <a:ext cx="1108566" cy="1725543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63529" rtlCol="0" anchor="t"/>
          <a:lstStyle/>
          <a:p>
            <a:r>
              <a:rPr lang="ru-RU" sz="1400" b="1" dirty="0">
                <a:solidFill>
                  <a:schemeClr val="accent1"/>
                </a:solidFill>
              </a:rPr>
              <a:t>1892</a:t>
            </a:r>
            <a:endParaRPr lang="en-US" sz="1400" b="1" dirty="0">
              <a:solidFill>
                <a:schemeClr val="accent1"/>
              </a:solidFill>
            </a:endParaRPr>
          </a:p>
          <a:p>
            <a:endParaRPr lang="en-US" sz="794" b="1" dirty="0">
              <a:solidFill>
                <a:schemeClr val="tx1"/>
              </a:solidFill>
            </a:endParaRPr>
          </a:p>
          <a:p>
            <a:r>
              <a:rPr lang="ru-RU" sz="1200" dirty="0">
                <a:solidFill>
                  <a:schemeClr val="tx1"/>
                </a:solidFill>
              </a:rPr>
              <a:t>Обнаружен стерилизующий эффект коротковолнового света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1" name="Rechteck 25">
            <a:extLst>
              <a:ext uri="{FF2B5EF4-FFF2-40B4-BE49-F238E27FC236}">
                <a16:creationId xmlns:a16="http://schemas.microsoft.com/office/drawing/2014/main" id="{C335B787-B8F9-467E-932F-7D3013903D84}"/>
              </a:ext>
            </a:extLst>
          </p:cNvPr>
          <p:cNvSpPr/>
          <p:nvPr/>
        </p:nvSpPr>
        <p:spPr bwMode="ltGray">
          <a:xfrm>
            <a:off x="5094724" y="4538153"/>
            <a:ext cx="1308068" cy="2302658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63529" rtlCol="0" anchor="t"/>
          <a:lstStyle/>
          <a:p>
            <a:r>
              <a:rPr lang="ru-RU" sz="1400" b="1" dirty="0">
                <a:solidFill>
                  <a:schemeClr val="accent1"/>
                </a:solidFill>
              </a:rPr>
              <a:t>1903</a:t>
            </a:r>
            <a:endParaRPr lang="en-US" sz="1400" b="1" dirty="0">
              <a:solidFill>
                <a:schemeClr val="accent1"/>
              </a:solidFill>
            </a:endParaRPr>
          </a:p>
          <a:p>
            <a:br>
              <a:rPr lang="en-US" sz="794" b="1" dirty="0">
                <a:solidFill>
                  <a:schemeClr val="tx1"/>
                </a:solidFill>
              </a:rPr>
            </a:br>
            <a:r>
              <a:rPr lang="ru-RU" sz="1100" dirty="0">
                <a:solidFill>
                  <a:schemeClr val="tx1"/>
                </a:solidFill>
              </a:rPr>
              <a:t>Стало известно, что наиболее эффективными длинами волн для обеззараживания являются длины около </a:t>
            </a:r>
            <a:r>
              <a:rPr lang="ru-RU" sz="1100" b="1" dirty="0">
                <a:solidFill>
                  <a:schemeClr val="tx1"/>
                </a:solidFill>
              </a:rPr>
              <a:t>250 нм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13" name="Rechteck 25">
            <a:extLst>
              <a:ext uri="{FF2B5EF4-FFF2-40B4-BE49-F238E27FC236}">
                <a16:creationId xmlns:a16="http://schemas.microsoft.com/office/drawing/2014/main" id="{7FD1D53A-82CB-4E39-86C7-F2C25CE5B366}"/>
              </a:ext>
            </a:extLst>
          </p:cNvPr>
          <p:cNvSpPr/>
          <p:nvPr/>
        </p:nvSpPr>
        <p:spPr bwMode="ltGray">
          <a:xfrm>
            <a:off x="5950930" y="1813365"/>
            <a:ext cx="1147164" cy="1921658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63529" rtlCol="0" anchor="t"/>
          <a:lstStyle/>
          <a:p>
            <a:r>
              <a:rPr lang="ru-RU" sz="1400" b="1" dirty="0">
                <a:solidFill>
                  <a:schemeClr val="accent1"/>
                </a:solidFill>
              </a:rPr>
              <a:t>1906</a:t>
            </a:r>
            <a:br>
              <a:rPr lang="en-US" sz="794" b="1" dirty="0">
                <a:solidFill>
                  <a:schemeClr val="tx1"/>
                </a:solidFill>
              </a:rPr>
            </a:br>
            <a:endParaRPr lang="en-US" sz="794" b="1" dirty="0">
              <a:solidFill>
                <a:schemeClr val="tx1"/>
              </a:solidFill>
            </a:endParaRPr>
          </a:p>
          <a:p>
            <a:r>
              <a:rPr lang="ru-RU" sz="1200" dirty="0">
                <a:solidFill>
                  <a:schemeClr val="tx1"/>
                </a:solidFill>
              </a:rPr>
              <a:t>Изготовлена кварцевая лампа для медицинского применения</a:t>
            </a:r>
          </a:p>
        </p:txBody>
      </p:sp>
      <p:sp>
        <p:nvSpPr>
          <p:cNvPr id="14" name="Rechteck 25">
            <a:extLst>
              <a:ext uri="{FF2B5EF4-FFF2-40B4-BE49-F238E27FC236}">
                <a16:creationId xmlns:a16="http://schemas.microsoft.com/office/drawing/2014/main" id="{25AE39F6-F70C-4E06-8FE5-EE05B26A5B5E}"/>
              </a:ext>
            </a:extLst>
          </p:cNvPr>
          <p:cNvSpPr/>
          <p:nvPr/>
        </p:nvSpPr>
        <p:spPr bwMode="ltGray">
          <a:xfrm>
            <a:off x="6393743" y="4513219"/>
            <a:ext cx="1355291" cy="1961008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63529" rtlCol="0" anchor="t"/>
          <a:lstStyle/>
          <a:p>
            <a:r>
              <a:rPr lang="ru-RU" sz="1400" b="1" dirty="0">
                <a:solidFill>
                  <a:schemeClr val="accent1"/>
                </a:solidFill>
              </a:rPr>
              <a:t>1950е</a:t>
            </a:r>
            <a:endParaRPr lang="en-US" sz="1400" b="1" dirty="0">
              <a:solidFill>
                <a:schemeClr val="accent1"/>
              </a:solidFill>
            </a:endParaRPr>
          </a:p>
          <a:p>
            <a:endParaRPr lang="en-US" sz="794" b="1" dirty="0">
              <a:solidFill>
                <a:schemeClr val="tx1"/>
              </a:solidFill>
            </a:endParaRPr>
          </a:p>
          <a:p>
            <a:r>
              <a:rPr lang="ru-RU" sz="1200" dirty="0">
                <a:solidFill>
                  <a:schemeClr val="tx1"/>
                </a:solidFill>
              </a:rPr>
              <a:t>Широкое использование бактерицидных ламп в медицине для дезинфекции помещений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5" name="Rechteck 25">
            <a:extLst>
              <a:ext uri="{FF2B5EF4-FFF2-40B4-BE49-F238E27FC236}">
                <a16:creationId xmlns:a16="http://schemas.microsoft.com/office/drawing/2014/main" id="{651A98B3-B969-4BA5-8B8A-77EC67118FBC}"/>
              </a:ext>
            </a:extLst>
          </p:cNvPr>
          <p:cNvSpPr/>
          <p:nvPr/>
        </p:nvSpPr>
        <p:spPr bwMode="ltGray">
          <a:xfrm>
            <a:off x="8769844" y="1831507"/>
            <a:ext cx="1242922" cy="1656628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63529" rtlCol="0" anchor="t"/>
          <a:lstStyle/>
          <a:p>
            <a:r>
              <a:rPr lang="ru-RU" sz="1400" b="1" dirty="0">
                <a:solidFill>
                  <a:schemeClr val="accent1"/>
                </a:solidFill>
              </a:rPr>
              <a:t>Март 2020</a:t>
            </a:r>
          </a:p>
          <a:p>
            <a:endParaRPr lang="en-US" sz="794" b="1" dirty="0">
              <a:solidFill>
                <a:schemeClr val="tx1"/>
              </a:solidFill>
            </a:endParaRPr>
          </a:p>
          <a:p>
            <a:r>
              <a:rPr lang="ru-RU" sz="1200" dirty="0">
                <a:solidFill>
                  <a:schemeClr val="tx1"/>
                </a:solidFill>
              </a:rPr>
              <a:t>ВОЗ объявил пандемию</a:t>
            </a:r>
            <a:r>
              <a:rPr lang="en-US" sz="1200" dirty="0">
                <a:solidFill>
                  <a:schemeClr val="tx1"/>
                </a:solidFill>
              </a:rPr>
              <a:t> COVID-19</a:t>
            </a:r>
            <a:r>
              <a:rPr lang="ru-RU" sz="1200" dirty="0">
                <a:solidFill>
                  <a:schemeClr val="tx1"/>
                </a:solidFill>
              </a:rPr>
              <a:t> в Европе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7" name="Rechteck 18">
            <a:extLst>
              <a:ext uri="{FF2B5EF4-FFF2-40B4-BE49-F238E27FC236}">
                <a16:creationId xmlns:a16="http://schemas.microsoft.com/office/drawing/2014/main" id="{9105B818-1DD6-49D0-AFB0-6084C9737726}"/>
              </a:ext>
            </a:extLst>
          </p:cNvPr>
          <p:cNvSpPr/>
          <p:nvPr/>
        </p:nvSpPr>
        <p:spPr>
          <a:xfrm>
            <a:off x="3256134" y="1809051"/>
            <a:ext cx="1441727" cy="191209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63529" rtlCol="0" anchor="t"/>
          <a:lstStyle/>
          <a:p>
            <a:r>
              <a:rPr lang="ru-RU" sz="1400" b="1" dirty="0">
                <a:solidFill>
                  <a:schemeClr val="accent1"/>
                </a:solidFill>
              </a:rPr>
              <a:t>1801</a:t>
            </a:r>
            <a:br>
              <a:rPr lang="en-US" sz="1400" b="1" dirty="0">
                <a:solidFill>
                  <a:schemeClr val="accent1"/>
                </a:solidFill>
              </a:rPr>
            </a:br>
            <a:endParaRPr lang="en-US" sz="794" b="1" dirty="0">
              <a:solidFill>
                <a:schemeClr val="tx1"/>
              </a:solidFill>
            </a:endParaRPr>
          </a:p>
          <a:p>
            <a:r>
              <a:rPr lang="ru-RU" sz="1200" dirty="0">
                <a:solidFill>
                  <a:schemeClr val="tx1"/>
                </a:solidFill>
              </a:rPr>
              <a:t>обнаружение невидимого УФ излучения за пределами видимого спектра немецким физиком И.В. Риттером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8" name="Rechteck 19">
            <a:extLst>
              <a:ext uri="{FF2B5EF4-FFF2-40B4-BE49-F238E27FC236}">
                <a16:creationId xmlns:a16="http://schemas.microsoft.com/office/drawing/2014/main" id="{93468912-81A3-4F20-A39D-60531B485DB7}"/>
              </a:ext>
            </a:extLst>
          </p:cNvPr>
          <p:cNvSpPr/>
          <p:nvPr/>
        </p:nvSpPr>
        <p:spPr>
          <a:xfrm>
            <a:off x="3507382" y="4519411"/>
            <a:ext cx="1573501" cy="1954815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63529" rtlCol="0" anchor="t"/>
          <a:lstStyle/>
          <a:p>
            <a:r>
              <a:rPr lang="en-US" sz="1400" b="1" dirty="0">
                <a:solidFill>
                  <a:schemeClr val="accent1"/>
                </a:solidFill>
              </a:rPr>
              <a:t>1</a:t>
            </a:r>
            <a:r>
              <a:rPr lang="ru-RU" sz="1400" b="1" dirty="0">
                <a:solidFill>
                  <a:schemeClr val="accent1"/>
                </a:solidFill>
              </a:rPr>
              <a:t>877</a:t>
            </a:r>
            <a:r>
              <a:rPr lang="en-US" sz="794" b="1" dirty="0">
                <a:solidFill>
                  <a:schemeClr val="tx1"/>
                </a:solidFill>
              </a:rPr>
              <a:t> </a:t>
            </a:r>
          </a:p>
          <a:p>
            <a:endParaRPr lang="en-US" sz="794" b="1" dirty="0">
              <a:solidFill>
                <a:schemeClr val="tx1"/>
              </a:solidFill>
            </a:endParaRPr>
          </a:p>
          <a:p>
            <a:r>
              <a:rPr lang="ru-RU" sz="1200" dirty="0">
                <a:solidFill>
                  <a:schemeClr val="tx1"/>
                </a:solidFill>
              </a:rPr>
              <a:t>Д. Даун и Г. Блант обнаружили, что размножение бактерий прекращается под воздействием прямого солнечного света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9" name="Rechteck 21">
            <a:extLst>
              <a:ext uri="{FF2B5EF4-FFF2-40B4-BE49-F238E27FC236}">
                <a16:creationId xmlns:a16="http://schemas.microsoft.com/office/drawing/2014/main" id="{99F35DB9-36B6-406B-88A8-0B09551C1713}"/>
              </a:ext>
            </a:extLst>
          </p:cNvPr>
          <p:cNvSpPr/>
          <p:nvPr/>
        </p:nvSpPr>
        <p:spPr>
          <a:xfrm>
            <a:off x="10255188" y="1809051"/>
            <a:ext cx="1510517" cy="184545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wrap="square" rtlCol="0" anchor="t">
            <a:noAutofit/>
          </a:bodyPr>
          <a:lstStyle/>
          <a:p>
            <a:r>
              <a:rPr lang="ru-RU" sz="1400" b="1" dirty="0">
                <a:solidFill>
                  <a:schemeClr val="accent1"/>
                </a:solidFill>
              </a:rPr>
              <a:t>Июнь 2020</a:t>
            </a:r>
            <a:endParaRPr lang="en-US" sz="1400" b="1" dirty="0">
              <a:solidFill>
                <a:schemeClr val="accent1"/>
              </a:solidFill>
            </a:endParaRPr>
          </a:p>
          <a:p>
            <a:endParaRPr lang="en-US" sz="794" b="1" dirty="0"/>
          </a:p>
          <a:p>
            <a:r>
              <a:rPr lang="ru-RU" sz="1200" dirty="0"/>
              <a:t>Компания </a:t>
            </a:r>
            <a:r>
              <a:rPr lang="en-US" sz="1200" dirty="0"/>
              <a:t>LEDVANCE </a:t>
            </a:r>
            <a:r>
              <a:rPr lang="ru-RU" sz="1200" dirty="0"/>
              <a:t>начинает производство бактерицидных ламп на заводе в г. Смоленск</a:t>
            </a:r>
            <a:endParaRPr lang="en-US" sz="1200" dirty="0"/>
          </a:p>
        </p:txBody>
      </p:sp>
      <p:sp>
        <p:nvSpPr>
          <p:cNvPr id="22" name="Rechteck 27">
            <a:extLst>
              <a:ext uri="{FF2B5EF4-FFF2-40B4-BE49-F238E27FC236}">
                <a16:creationId xmlns:a16="http://schemas.microsoft.com/office/drawing/2014/main" id="{5FB694E4-6B78-41FC-B952-AEF2C0E931B8}"/>
              </a:ext>
            </a:extLst>
          </p:cNvPr>
          <p:cNvSpPr/>
          <p:nvPr/>
        </p:nvSpPr>
        <p:spPr>
          <a:xfrm>
            <a:off x="3254401" y="4267200"/>
            <a:ext cx="324887" cy="1435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23" name="Rechteck 28">
            <a:extLst>
              <a:ext uri="{FF2B5EF4-FFF2-40B4-BE49-F238E27FC236}">
                <a16:creationId xmlns:a16="http://schemas.microsoft.com/office/drawing/2014/main" id="{47A004F4-4DF4-4B8E-BECF-A5F6C4BC03B6}"/>
              </a:ext>
            </a:extLst>
          </p:cNvPr>
          <p:cNvSpPr/>
          <p:nvPr/>
        </p:nvSpPr>
        <p:spPr>
          <a:xfrm>
            <a:off x="3670550" y="4267200"/>
            <a:ext cx="291600" cy="1435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24" name="Rechteck 29">
            <a:extLst>
              <a:ext uri="{FF2B5EF4-FFF2-40B4-BE49-F238E27FC236}">
                <a16:creationId xmlns:a16="http://schemas.microsoft.com/office/drawing/2014/main" id="{C578414B-D07D-4DBC-B853-A4093A039F41}"/>
              </a:ext>
            </a:extLst>
          </p:cNvPr>
          <p:cNvSpPr/>
          <p:nvPr/>
        </p:nvSpPr>
        <p:spPr>
          <a:xfrm>
            <a:off x="4053412" y="4267200"/>
            <a:ext cx="291600" cy="1435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25" name="Rechteck 30">
            <a:extLst>
              <a:ext uri="{FF2B5EF4-FFF2-40B4-BE49-F238E27FC236}">
                <a16:creationId xmlns:a16="http://schemas.microsoft.com/office/drawing/2014/main" id="{956C3AA3-06F7-4BBD-A2E4-BDD068614F5B}"/>
              </a:ext>
            </a:extLst>
          </p:cNvPr>
          <p:cNvSpPr/>
          <p:nvPr/>
        </p:nvSpPr>
        <p:spPr>
          <a:xfrm>
            <a:off x="4436274" y="4267200"/>
            <a:ext cx="291600" cy="1435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cxnSp>
        <p:nvCxnSpPr>
          <p:cNvPr id="29" name="Gerader Verbinder 68">
            <a:extLst>
              <a:ext uri="{FF2B5EF4-FFF2-40B4-BE49-F238E27FC236}">
                <a16:creationId xmlns:a16="http://schemas.microsoft.com/office/drawing/2014/main" id="{690EAF06-B31B-4BE6-A34A-47996ED9E926}"/>
              </a:ext>
            </a:extLst>
          </p:cNvPr>
          <p:cNvCxnSpPr>
            <a:cxnSpLocks/>
          </p:cNvCxnSpPr>
          <p:nvPr/>
        </p:nvCxnSpPr>
        <p:spPr>
          <a:xfrm>
            <a:off x="3255195" y="1987552"/>
            <a:ext cx="0" cy="2204244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Ellipse 69">
            <a:extLst>
              <a:ext uri="{FF2B5EF4-FFF2-40B4-BE49-F238E27FC236}">
                <a16:creationId xmlns:a16="http://schemas.microsoft.com/office/drawing/2014/main" id="{77F7122D-D4EC-4C33-9053-170C7CB68EE7}"/>
              </a:ext>
            </a:extLst>
          </p:cNvPr>
          <p:cNvSpPr/>
          <p:nvPr/>
        </p:nvSpPr>
        <p:spPr>
          <a:xfrm>
            <a:off x="3200400" y="1924530"/>
            <a:ext cx="108000" cy="10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cxnSp>
        <p:nvCxnSpPr>
          <p:cNvPr id="31" name="Gerader Verbinder 70">
            <a:extLst>
              <a:ext uri="{FF2B5EF4-FFF2-40B4-BE49-F238E27FC236}">
                <a16:creationId xmlns:a16="http://schemas.microsoft.com/office/drawing/2014/main" id="{CFA507E6-9658-48F9-B2BD-D3556FE8AD06}"/>
              </a:ext>
            </a:extLst>
          </p:cNvPr>
          <p:cNvCxnSpPr>
            <a:cxnSpLocks/>
          </p:cNvCxnSpPr>
          <p:nvPr/>
        </p:nvCxnSpPr>
        <p:spPr>
          <a:xfrm rot="5400000">
            <a:off x="3605560" y="3067920"/>
            <a:ext cx="2246164" cy="1588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Ellipse 71">
            <a:extLst>
              <a:ext uri="{FF2B5EF4-FFF2-40B4-BE49-F238E27FC236}">
                <a16:creationId xmlns:a16="http://schemas.microsoft.com/office/drawing/2014/main" id="{2D072957-6837-4098-85E8-9D37A54D3E63}"/>
              </a:ext>
            </a:extLst>
          </p:cNvPr>
          <p:cNvSpPr/>
          <p:nvPr/>
        </p:nvSpPr>
        <p:spPr>
          <a:xfrm>
            <a:off x="4678844" y="1924530"/>
            <a:ext cx="108000" cy="10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cxnSp>
        <p:nvCxnSpPr>
          <p:cNvPr id="33" name="Gerader Verbinder 72">
            <a:extLst>
              <a:ext uri="{FF2B5EF4-FFF2-40B4-BE49-F238E27FC236}">
                <a16:creationId xmlns:a16="http://schemas.microsoft.com/office/drawing/2014/main" id="{0EDBA597-0794-4C05-8D05-17EF5D808742}"/>
              </a:ext>
            </a:extLst>
          </p:cNvPr>
          <p:cNvCxnSpPr>
            <a:cxnSpLocks/>
          </p:cNvCxnSpPr>
          <p:nvPr/>
        </p:nvCxnSpPr>
        <p:spPr>
          <a:xfrm rot="5400000">
            <a:off x="4786593" y="3064506"/>
            <a:ext cx="2246164" cy="1588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73">
            <a:extLst>
              <a:ext uri="{FF2B5EF4-FFF2-40B4-BE49-F238E27FC236}">
                <a16:creationId xmlns:a16="http://schemas.microsoft.com/office/drawing/2014/main" id="{16B51D56-3200-43DB-8985-D017DE423385}"/>
              </a:ext>
            </a:extLst>
          </p:cNvPr>
          <p:cNvSpPr/>
          <p:nvPr/>
        </p:nvSpPr>
        <p:spPr>
          <a:xfrm>
            <a:off x="5856469" y="1910542"/>
            <a:ext cx="108000" cy="10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cxnSp>
        <p:nvCxnSpPr>
          <p:cNvPr id="35" name="Gerader Verbinder 74">
            <a:extLst>
              <a:ext uri="{FF2B5EF4-FFF2-40B4-BE49-F238E27FC236}">
                <a16:creationId xmlns:a16="http://schemas.microsoft.com/office/drawing/2014/main" id="{60ADB47B-C148-4690-BB96-1A460CD8FE00}"/>
              </a:ext>
            </a:extLst>
          </p:cNvPr>
          <p:cNvCxnSpPr>
            <a:cxnSpLocks/>
          </p:cNvCxnSpPr>
          <p:nvPr/>
        </p:nvCxnSpPr>
        <p:spPr>
          <a:xfrm rot="5400000">
            <a:off x="7564361" y="3080764"/>
            <a:ext cx="2246955" cy="1588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Ellipse 75">
            <a:extLst>
              <a:ext uri="{FF2B5EF4-FFF2-40B4-BE49-F238E27FC236}">
                <a16:creationId xmlns:a16="http://schemas.microsoft.com/office/drawing/2014/main" id="{AAC2C7A3-9FAF-4197-BD4A-E6DBF04A557F}"/>
              </a:ext>
            </a:extLst>
          </p:cNvPr>
          <p:cNvSpPr/>
          <p:nvPr/>
        </p:nvSpPr>
        <p:spPr>
          <a:xfrm>
            <a:off x="8643782" y="1910759"/>
            <a:ext cx="108000" cy="10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A55D25EB-2AB8-4C1F-829A-E454F6FA1C8F}"/>
              </a:ext>
            </a:extLst>
          </p:cNvPr>
          <p:cNvGrpSpPr/>
          <p:nvPr/>
        </p:nvGrpSpPr>
        <p:grpSpPr>
          <a:xfrm>
            <a:off x="10079442" y="1910542"/>
            <a:ext cx="108000" cy="2267266"/>
            <a:chOff x="10560496" y="1924530"/>
            <a:chExt cx="108000" cy="2267266"/>
          </a:xfrm>
        </p:grpSpPr>
        <p:cxnSp>
          <p:nvCxnSpPr>
            <p:cNvPr id="37" name="Gerader Verbinder 76">
              <a:extLst>
                <a:ext uri="{FF2B5EF4-FFF2-40B4-BE49-F238E27FC236}">
                  <a16:creationId xmlns:a16="http://schemas.microsoft.com/office/drawing/2014/main" id="{8ACA9FF0-4EB7-4829-B243-F1EDD4B01FD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491713" y="3067920"/>
              <a:ext cx="2246164" cy="1588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Ellipse 77">
              <a:extLst>
                <a:ext uri="{FF2B5EF4-FFF2-40B4-BE49-F238E27FC236}">
                  <a16:creationId xmlns:a16="http://schemas.microsoft.com/office/drawing/2014/main" id="{94B62647-B334-4DFC-B926-8E4355D528E7}"/>
                </a:ext>
              </a:extLst>
            </p:cNvPr>
            <p:cNvSpPr/>
            <p:nvPr/>
          </p:nvSpPr>
          <p:spPr>
            <a:xfrm>
              <a:off x="10560496" y="1924530"/>
              <a:ext cx="108000" cy="10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en-US" sz="1600" dirty="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F32F2F2-6414-48C7-B6F5-273670397A09}"/>
              </a:ext>
            </a:extLst>
          </p:cNvPr>
          <p:cNvGrpSpPr/>
          <p:nvPr/>
        </p:nvGrpSpPr>
        <p:grpSpPr>
          <a:xfrm>
            <a:off x="5023132" y="4586080"/>
            <a:ext cx="108000" cy="1779836"/>
            <a:chOff x="5156586" y="4744292"/>
            <a:chExt cx="108000" cy="1779836"/>
          </a:xfrm>
        </p:grpSpPr>
        <p:cxnSp>
          <p:nvCxnSpPr>
            <p:cNvPr id="43" name="Gerader Verbinder 84">
              <a:extLst>
                <a:ext uri="{FF2B5EF4-FFF2-40B4-BE49-F238E27FC236}">
                  <a16:creationId xmlns:a16="http://schemas.microsoft.com/office/drawing/2014/main" id="{2C5BAB49-868E-4F53-BA6C-E3FE7AA3D60F}"/>
                </a:ext>
              </a:extLst>
            </p:cNvPr>
            <p:cNvCxnSpPr>
              <a:cxnSpLocks/>
              <a:endCxn id="44" idx="0"/>
            </p:cNvCxnSpPr>
            <p:nvPr/>
          </p:nvCxnSpPr>
          <p:spPr>
            <a:xfrm>
              <a:off x="5210586" y="4744292"/>
              <a:ext cx="0" cy="1671836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Ellipse 85">
              <a:extLst>
                <a:ext uri="{FF2B5EF4-FFF2-40B4-BE49-F238E27FC236}">
                  <a16:creationId xmlns:a16="http://schemas.microsoft.com/office/drawing/2014/main" id="{5E5D4E75-2B91-4175-A988-5AACE82523B5}"/>
                </a:ext>
              </a:extLst>
            </p:cNvPr>
            <p:cNvSpPr/>
            <p:nvPr/>
          </p:nvSpPr>
          <p:spPr>
            <a:xfrm>
              <a:off x="5156586" y="6416128"/>
              <a:ext cx="108000" cy="10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en-US" sz="1600" dirty="0"/>
            </a:p>
          </p:txBody>
        </p:sp>
      </p:grpSp>
      <p:cxnSp>
        <p:nvCxnSpPr>
          <p:cNvPr id="45" name="Gerader Verbinder 86">
            <a:extLst>
              <a:ext uri="{FF2B5EF4-FFF2-40B4-BE49-F238E27FC236}">
                <a16:creationId xmlns:a16="http://schemas.microsoft.com/office/drawing/2014/main" id="{3A2EB4C3-C5DB-44A7-B908-10C2B983BA9E}"/>
              </a:ext>
            </a:extLst>
          </p:cNvPr>
          <p:cNvCxnSpPr>
            <a:cxnSpLocks/>
          </p:cNvCxnSpPr>
          <p:nvPr/>
        </p:nvCxnSpPr>
        <p:spPr>
          <a:xfrm>
            <a:off x="3495010" y="4586080"/>
            <a:ext cx="0" cy="2054797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Ellipse 87">
            <a:extLst>
              <a:ext uri="{FF2B5EF4-FFF2-40B4-BE49-F238E27FC236}">
                <a16:creationId xmlns:a16="http://schemas.microsoft.com/office/drawing/2014/main" id="{A625F018-58DF-4C00-BBBF-BCB6BB29D58B}"/>
              </a:ext>
            </a:extLst>
          </p:cNvPr>
          <p:cNvSpPr/>
          <p:nvPr/>
        </p:nvSpPr>
        <p:spPr>
          <a:xfrm>
            <a:off x="3441010" y="6552180"/>
            <a:ext cx="108000" cy="10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50" name="Rechteck 58">
            <a:extLst>
              <a:ext uri="{FF2B5EF4-FFF2-40B4-BE49-F238E27FC236}">
                <a16:creationId xmlns:a16="http://schemas.microsoft.com/office/drawing/2014/main" id="{5DDDAC7B-9B6D-4C41-8CEE-40F2416542AD}"/>
              </a:ext>
            </a:extLst>
          </p:cNvPr>
          <p:cNvSpPr/>
          <p:nvPr/>
        </p:nvSpPr>
        <p:spPr>
          <a:xfrm>
            <a:off x="4819136" y="4267200"/>
            <a:ext cx="291600" cy="1435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0E6D805-3FB5-4447-A6DC-680E3417C021}"/>
              </a:ext>
            </a:extLst>
          </p:cNvPr>
          <p:cNvGrpSpPr/>
          <p:nvPr/>
        </p:nvGrpSpPr>
        <p:grpSpPr>
          <a:xfrm>
            <a:off x="8868320" y="4538153"/>
            <a:ext cx="108000" cy="2023183"/>
            <a:chOff x="5212207" y="4672322"/>
            <a:chExt cx="108000" cy="2023183"/>
          </a:xfrm>
        </p:grpSpPr>
        <p:cxnSp>
          <p:nvCxnSpPr>
            <p:cNvPr id="56" name="Gerader Verbinder 84">
              <a:extLst>
                <a:ext uri="{FF2B5EF4-FFF2-40B4-BE49-F238E27FC236}">
                  <a16:creationId xmlns:a16="http://schemas.microsoft.com/office/drawing/2014/main" id="{D219A37E-D1BF-42C3-A77C-8677D6C1184F}"/>
                </a:ext>
              </a:extLst>
            </p:cNvPr>
            <p:cNvCxnSpPr>
              <a:cxnSpLocks/>
              <a:endCxn id="57" idx="0"/>
            </p:cNvCxnSpPr>
            <p:nvPr/>
          </p:nvCxnSpPr>
          <p:spPr>
            <a:xfrm>
              <a:off x="5266207" y="4672322"/>
              <a:ext cx="0" cy="1915183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Ellipse 85">
              <a:extLst>
                <a:ext uri="{FF2B5EF4-FFF2-40B4-BE49-F238E27FC236}">
                  <a16:creationId xmlns:a16="http://schemas.microsoft.com/office/drawing/2014/main" id="{B438BB44-E162-4A44-801D-0EFB6D5286DA}"/>
                </a:ext>
              </a:extLst>
            </p:cNvPr>
            <p:cNvSpPr/>
            <p:nvPr/>
          </p:nvSpPr>
          <p:spPr>
            <a:xfrm>
              <a:off x="5212207" y="6587505"/>
              <a:ext cx="108000" cy="108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en-US" sz="1600" dirty="0"/>
            </a:p>
          </p:txBody>
        </p:sp>
      </p:grpSp>
      <p:pic>
        <p:nvPicPr>
          <p:cNvPr id="59" name="Picture 58" descr="A close up of a device&#10;&#10;Description automatically generated">
            <a:extLst>
              <a:ext uri="{FF2B5EF4-FFF2-40B4-BE49-F238E27FC236}">
                <a16:creationId xmlns:a16="http://schemas.microsoft.com/office/drawing/2014/main" id="{A6DC66BC-7F5B-45E4-8F56-2436D18F23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80" b="99879" l="9980" r="89980">
                        <a14:foregroundMark x1="71717" y1="22303" x2="61814" y2="18700"/>
                        <a14:foregroundMark x1="67798" y1="22061" x2="38222" y2="80687"/>
                        <a14:foregroundMark x1="38222" y1="80687" x2="38061" y2="80889"/>
                        <a14:foregroundMark x1="73455" y1="28646" x2="39273" y2="78545"/>
                        <a14:foregroundMark x1="39273" y1="78545" x2="27111" y2="99879"/>
                        <a14:foregroundMark x1="41535" y1="84808" x2="43879" y2="77980"/>
                        <a14:foregroundMark x1="43879" y1="77980" x2="48646" y2="71354"/>
                        <a14:foregroundMark x1="48646" y1="71354" x2="53778" y2="59677"/>
                        <a14:backgroundMark x1="59919" y1="19879" x2="61657" y2="17697"/>
                        <a14:backgroundMark x1="60566" y1="18586" x2="50747" y2="16404"/>
                        <a14:backgroundMark x1="59030" y1="17253" x2="50303" y2="13778"/>
                        <a14:backgroundMark x1="61455" y1="18586" x2="61455" y2="18586"/>
                        <a14:backgroundMark x1="61455" y1="18141" x2="59919" y2="18788"/>
                        <a14:backgroundMark x1="59475" y1="17939" x2="52364" y2="15960"/>
                        <a14:backgroundMark x1="52364" y1="15960" x2="51152" y2="15071"/>
                        <a14:backgroundMark x1="13333" y1="7232" x2="14869" y2="6990"/>
                        <a14:backgroundMark x1="54869" y1="16606" x2="46505" y2="13576"/>
                        <a14:backgroundMark x1="46505" y1="13576" x2="45697" y2="12889"/>
                        <a14:backgroundMark x1="10747" y1="5010" x2="12242" y2="6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62370">
            <a:off x="9271626" y="2834449"/>
            <a:ext cx="1397713" cy="1397713"/>
          </a:xfrm>
          <a:prstGeom prst="rect">
            <a:avLst/>
          </a:prstGeom>
        </p:spPr>
      </p:pic>
      <p:pic>
        <p:nvPicPr>
          <p:cNvPr id="61" name="Picture 60" descr="A close up of a logo&#10;&#10;Description automatically generated">
            <a:extLst>
              <a:ext uri="{FF2B5EF4-FFF2-40B4-BE49-F238E27FC236}">
                <a16:creationId xmlns:a16="http://schemas.microsoft.com/office/drawing/2014/main" id="{20B601A3-65DA-4B8F-890C-CF7B99D57F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793" y="6146390"/>
            <a:ext cx="599190" cy="599190"/>
          </a:xfrm>
          <a:prstGeom prst="rect">
            <a:avLst/>
          </a:prstGeom>
        </p:spPr>
      </p:pic>
      <p:pic>
        <p:nvPicPr>
          <p:cNvPr id="63" name="Graphic 62" descr="Medical">
            <a:extLst>
              <a:ext uri="{FF2B5EF4-FFF2-40B4-BE49-F238E27FC236}">
                <a16:creationId xmlns:a16="http://schemas.microsoft.com/office/drawing/2014/main" id="{50947EAF-E3CA-4905-A66E-51CBB08B84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75040" y="3520975"/>
            <a:ext cx="665985" cy="665985"/>
          </a:xfrm>
          <a:prstGeom prst="rect">
            <a:avLst/>
          </a:prstGeom>
        </p:spPr>
      </p:pic>
      <p:cxnSp>
        <p:nvCxnSpPr>
          <p:cNvPr id="65" name="Gerader Verbinder 84">
            <a:extLst>
              <a:ext uri="{FF2B5EF4-FFF2-40B4-BE49-F238E27FC236}">
                <a16:creationId xmlns:a16="http://schemas.microsoft.com/office/drawing/2014/main" id="{FE525D65-ED05-4748-9F13-6454D57E7D6A}"/>
              </a:ext>
            </a:extLst>
          </p:cNvPr>
          <p:cNvCxnSpPr>
            <a:cxnSpLocks/>
            <a:endCxn id="66" idx="0"/>
          </p:cNvCxnSpPr>
          <p:nvPr/>
        </p:nvCxnSpPr>
        <p:spPr>
          <a:xfrm>
            <a:off x="7662168" y="4538153"/>
            <a:ext cx="0" cy="1591159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Ellipse 85">
            <a:extLst>
              <a:ext uri="{FF2B5EF4-FFF2-40B4-BE49-F238E27FC236}">
                <a16:creationId xmlns:a16="http://schemas.microsoft.com/office/drawing/2014/main" id="{4D658861-0A6F-4291-A178-8C3EECECEA84}"/>
              </a:ext>
            </a:extLst>
          </p:cNvPr>
          <p:cNvSpPr/>
          <p:nvPr/>
        </p:nvSpPr>
        <p:spPr>
          <a:xfrm>
            <a:off x="7608168" y="6129312"/>
            <a:ext cx="108000" cy="10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cxnSp>
        <p:nvCxnSpPr>
          <p:cNvPr id="69" name="Gerader Verbinder 84">
            <a:extLst>
              <a:ext uri="{FF2B5EF4-FFF2-40B4-BE49-F238E27FC236}">
                <a16:creationId xmlns:a16="http://schemas.microsoft.com/office/drawing/2014/main" id="{8610B589-539C-4EEA-9DC2-70681F1DCFD1}"/>
              </a:ext>
            </a:extLst>
          </p:cNvPr>
          <p:cNvCxnSpPr>
            <a:cxnSpLocks/>
          </p:cNvCxnSpPr>
          <p:nvPr/>
        </p:nvCxnSpPr>
        <p:spPr>
          <a:xfrm>
            <a:off x="6359565" y="4527095"/>
            <a:ext cx="0" cy="1724859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Ellipse 85">
            <a:extLst>
              <a:ext uri="{FF2B5EF4-FFF2-40B4-BE49-F238E27FC236}">
                <a16:creationId xmlns:a16="http://schemas.microsoft.com/office/drawing/2014/main" id="{E98BAA18-6309-4653-842A-2434D021326E}"/>
              </a:ext>
            </a:extLst>
          </p:cNvPr>
          <p:cNvSpPr/>
          <p:nvPr/>
        </p:nvSpPr>
        <p:spPr>
          <a:xfrm>
            <a:off x="6329894" y="6247095"/>
            <a:ext cx="108000" cy="10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73" name="Rechteck 27">
            <a:extLst>
              <a:ext uri="{FF2B5EF4-FFF2-40B4-BE49-F238E27FC236}">
                <a16:creationId xmlns:a16="http://schemas.microsoft.com/office/drawing/2014/main" id="{E4E3EE5F-EF79-45C3-B8FD-11934F7B4223}"/>
              </a:ext>
            </a:extLst>
          </p:cNvPr>
          <p:cNvSpPr/>
          <p:nvPr/>
        </p:nvSpPr>
        <p:spPr>
          <a:xfrm>
            <a:off x="5195753" y="4269019"/>
            <a:ext cx="291600" cy="1435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74" name="Rechteck 28">
            <a:extLst>
              <a:ext uri="{FF2B5EF4-FFF2-40B4-BE49-F238E27FC236}">
                <a16:creationId xmlns:a16="http://schemas.microsoft.com/office/drawing/2014/main" id="{642B7D4E-2410-43E6-AA11-D5667B1FE21E}"/>
              </a:ext>
            </a:extLst>
          </p:cNvPr>
          <p:cNvSpPr/>
          <p:nvPr/>
        </p:nvSpPr>
        <p:spPr>
          <a:xfrm>
            <a:off x="5578615" y="4269019"/>
            <a:ext cx="291600" cy="1435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75" name="Rechteck 29">
            <a:extLst>
              <a:ext uri="{FF2B5EF4-FFF2-40B4-BE49-F238E27FC236}">
                <a16:creationId xmlns:a16="http://schemas.microsoft.com/office/drawing/2014/main" id="{E73A08C4-2FBF-4F59-9B79-9F2F656457F3}"/>
              </a:ext>
            </a:extLst>
          </p:cNvPr>
          <p:cNvSpPr/>
          <p:nvPr/>
        </p:nvSpPr>
        <p:spPr>
          <a:xfrm>
            <a:off x="5961477" y="4269019"/>
            <a:ext cx="291600" cy="1435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76" name="Rechteck 30">
            <a:extLst>
              <a:ext uri="{FF2B5EF4-FFF2-40B4-BE49-F238E27FC236}">
                <a16:creationId xmlns:a16="http://schemas.microsoft.com/office/drawing/2014/main" id="{AB190E95-CDE6-4580-B513-51C9D5F08E37}"/>
              </a:ext>
            </a:extLst>
          </p:cNvPr>
          <p:cNvSpPr/>
          <p:nvPr/>
        </p:nvSpPr>
        <p:spPr>
          <a:xfrm>
            <a:off x="6344339" y="4269019"/>
            <a:ext cx="291600" cy="1435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77" name="Rechteck 58">
            <a:extLst>
              <a:ext uri="{FF2B5EF4-FFF2-40B4-BE49-F238E27FC236}">
                <a16:creationId xmlns:a16="http://schemas.microsoft.com/office/drawing/2014/main" id="{B8E8DE0C-DB52-4562-8D5F-22D6056F0200}"/>
              </a:ext>
            </a:extLst>
          </p:cNvPr>
          <p:cNvSpPr/>
          <p:nvPr/>
        </p:nvSpPr>
        <p:spPr>
          <a:xfrm>
            <a:off x="6727201" y="4269019"/>
            <a:ext cx="291600" cy="1435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78" name="Rechteck 27">
            <a:extLst>
              <a:ext uri="{FF2B5EF4-FFF2-40B4-BE49-F238E27FC236}">
                <a16:creationId xmlns:a16="http://schemas.microsoft.com/office/drawing/2014/main" id="{9BFC3DE5-36D3-4515-B9EC-FA3D14016B5D}"/>
              </a:ext>
            </a:extLst>
          </p:cNvPr>
          <p:cNvSpPr/>
          <p:nvPr/>
        </p:nvSpPr>
        <p:spPr>
          <a:xfrm>
            <a:off x="7109733" y="4269732"/>
            <a:ext cx="291600" cy="1435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79" name="Rechteck 28">
            <a:extLst>
              <a:ext uri="{FF2B5EF4-FFF2-40B4-BE49-F238E27FC236}">
                <a16:creationId xmlns:a16="http://schemas.microsoft.com/office/drawing/2014/main" id="{DD730619-D81D-4F7B-86F6-7BDFC63576A3}"/>
              </a:ext>
            </a:extLst>
          </p:cNvPr>
          <p:cNvSpPr/>
          <p:nvPr/>
        </p:nvSpPr>
        <p:spPr>
          <a:xfrm>
            <a:off x="7492595" y="4269732"/>
            <a:ext cx="291600" cy="1435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80" name="Rechteck 29">
            <a:extLst>
              <a:ext uri="{FF2B5EF4-FFF2-40B4-BE49-F238E27FC236}">
                <a16:creationId xmlns:a16="http://schemas.microsoft.com/office/drawing/2014/main" id="{6F16B362-CC7A-4685-95E0-F74430AD8951}"/>
              </a:ext>
            </a:extLst>
          </p:cNvPr>
          <p:cNvSpPr/>
          <p:nvPr/>
        </p:nvSpPr>
        <p:spPr>
          <a:xfrm>
            <a:off x="7875457" y="4269732"/>
            <a:ext cx="402528" cy="1409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graphicFrame>
        <p:nvGraphicFramePr>
          <p:cNvPr id="83" name="Table 3">
            <a:extLst>
              <a:ext uri="{FF2B5EF4-FFF2-40B4-BE49-F238E27FC236}">
                <a16:creationId xmlns:a16="http://schemas.microsoft.com/office/drawing/2014/main" id="{F08016B8-F4FF-4A4A-95E8-F25205D25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9691503"/>
              </p:ext>
            </p:extLst>
          </p:nvPr>
        </p:nvGraphicFramePr>
        <p:xfrm>
          <a:off x="335360" y="1736725"/>
          <a:ext cx="2267695" cy="11692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67695">
                  <a:extLst>
                    <a:ext uri="{9D8B030D-6E8A-4147-A177-3AD203B41FA5}">
                      <a16:colId xmlns:a16="http://schemas.microsoft.com/office/drawing/2014/main" val="23863161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cap="all" baseline="0" dirty="0">
                          <a:solidFill>
                            <a:schemeClr val="bg1"/>
                          </a:solidFill>
                        </a:rPr>
                        <a:t>ПРИМЕНЕНИЕ УФ-ИЗЛУЧЕНИЯ</a:t>
                      </a:r>
                      <a:endParaRPr lang="en-US" sz="2400" b="1" cap="all" baseline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7200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967116"/>
                  </a:ext>
                </a:extLst>
              </a:tr>
            </a:tbl>
          </a:graphicData>
        </a:graphic>
      </p:graphicFrame>
      <p:pic>
        <p:nvPicPr>
          <p:cNvPr id="85" name="Picture 84" descr="A close up of a logo&#10;&#10;Description automatically generated">
            <a:extLst>
              <a:ext uri="{FF2B5EF4-FFF2-40B4-BE49-F238E27FC236}">
                <a16:creationId xmlns:a16="http://schemas.microsoft.com/office/drawing/2014/main" id="{87B0DC79-410F-45E4-BDF5-E18B7834F911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/>
            <a:biLevel thresh="5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85" y="3512553"/>
            <a:ext cx="2221103" cy="2221103"/>
          </a:xfrm>
          <a:prstGeom prst="rect">
            <a:avLst/>
          </a:prstGeom>
        </p:spPr>
      </p:pic>
      <p:pic>
        <p:nvPicPr>
          <p:cNvPr id="87" name="Picture 86" descr="A close up of a logo&#10;&#10;Description automatically generated">
            <a:extLst>
              <a:ext uri="{FF2B5EF4-FFF2-40B4-BE49-F238E27FC236}">
                <a16:creationId xmlns:a16="http://schemas.microsoft.com/office/drawing/2014/main" id="{E2533A1B-B604-41AC-A7BD-D43D5EB4703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521" y="3700547"/>
            <a:ext cx="524829" cy="524829"/>
          </a:xfrm>
          <a:prstGeom prst="rect">
            <a:avLst/>
          </a:prstGeom>
        </p:spPr>
      </p:pic>
      <p:sp>
        <p:nvSpPr>
          <p:cNvPr id="60" name="Rechteck 25">
            <a:extLst>
              <a:ext uri="{FF2B5EF4-FFF2-40B4-BE49-F238E27FC236}">
                <a16:creationId xmlns:a16="http://schemas.microsoft.com/office/drawing/2014/main" id="{EBB239CC-E428-4333-B4BF-EFB4D2246AEA}"/>
              </a:ext>
            </a:extLst>
          </p:cNvPr>
          <p:cNvSpPr/>
          <p:nvPr/>
        </p:nvSpPr>
        <p:spPr bwMode="ltGray">
          <a:xfrm>
            <a:off x="7245979" y="1831507"/>
            <a:ext cx="1280909" cy="1921658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63529" rtlCol="0" anchor="t"/>
          <a:lstStyle/>
          <a:p>
            <a:r>
              <a:rPr lang="ru-RU" sz="1400" b="1" dirty="0">
                <a:solidFill>
                  <a:schemeClr val="accent1"/>
                </a:solidFill>
              </a:rPr>
              <a:t>19</a:t>
            </a:r>
            <a:r>
              <a:rPr lang="en-US" sz="1400" b="1" dirty="0">
                <a:solidFill>
                  <a:schemeClr val="accent1"/>
                </a:solidFill>
              </a:rPr>
              <a:t>85</a:t>
            </a:r>
            <a:br>
              <a:rPr lang="en-US" sz="794" b="1" dirty="0">
                <a:solidFill>
                  <a:schemeClr val="tx1"/>
                </a:solidFill>
              </a:rPr>
            </a:br>
            <a:endParaRPr lang="en-US" sz="794" b="1" dirty="0">
              <a:solidFill>
                <a:schemeClr val="tx1"/>
              </a:solidFill>
            </a:endParaRPr>
          </a:p>
          <a:p>
            <a:r>
              <a:rPr lang="ru-RU" sz="1100" dirty="0">
                <a:solidFill>
                  <a:schemeClr val="tx1"/>
                </a:solidFill>
              </a:rPr>
              <a:t>Запатентована технология </a:t>
            </a:r>
            <a:r>
              <a:rPr lang="ru-RU" sz="1100" b="1" dirty="0">
                <a:solidFill>
                  <a:schemeClr val="tx1"/>
                </a:solidFill>
              </a:rPr>
              <a:t>увиолевого безозонового</a:t>
            </a:r>
            <a:r>
              <a:rPr lang="ru-RU" sz="1100" dirty="0">
                <a:solidFill>
                  <a:schemeClr val="tx1"/>
                </a:solidFill>
              </a:rPr>
              <a:t> бактерицидного стекла </a:t>
            </a:r>
          </a:p>
        </p:txBody>
      </p:sp>
      <p:cxnSp>
        <p:nvCxnSpPr>
          <p:cNvPr id="62" name="Gerader Verbinder 74">
            <a:extLst>
              <a:ext uri="{FF2B5EF4-FFF2-40B4-BE49-F238E27FC236}">
                <a16:creationId xmlns:a16="http://schemas.microsoft.com/office/drawing/2014/main" id="{3C4DB39E-1BC2-452A-9AF6-6D6076FA4077}"/>
              </a:ext>
            </a:extLst>
          </p:cNvPr>
          <p:cNvCxnSpPr>
            <a:cxnSpLocks/>
          </p:cNvCxnSpPr>
          <p:nvPr/>
        </p:nvCxnSpPr>
        <p:spPr>
          <a:xfrm rot="5400000">
            <a:off x="6050210" y="3071066"/>
            <a:ext cx="2246955" cy="1588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Ellipse 75">
            <a:extLst>
              <a:ext uri="{FF2B5EF4-FFF2-40B4-BE49-F238E27FC236}">
                <a16:creationId xmlns:a16="http://schemas.microsoft.com/office/drawing/2014/main" id="{3D0CF38E-7B9E-4260-88F2-B0B5ECE73863}"/>
              </a:ext>
            </a:extLst>
          </p:cNvPr>
          <p:cNvSpPr/>
          <p:nvPr/>
        </p:nvSpPr>
        <p:spPr>
          <a:xfrm>
            <a:off x="7122861" y="1924530"/>
            <a:ext cx="108000" cy="10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26" name="Rechteck 32">
            <a:extLst>
              <a:ext uri="{FF2B5EF4-FFF2-40B4-BE49-F238E27FC236}">
                <a16:creationId xmlns:a16="http://schemas.microsoft.com/office/drawing/2014/main" id="{1145FAD5-6C60-4EDA-90DD-037842A9DEE3}"/>
              </a:ext>
            </a:extLst>
          </p:cNvPr>
          <p:cNvSpPr/>
          <p:nvPr/>
        </p:nvSpPr>
        <p:spPr>
          <a:xfrm>
            <a:off x="7784196" y="4269019"/>
            <a:ext cx="4080020" cy="1417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cxnSp>
        <p:nvCxnSpPr>
          <p:cNvPr id="72" name="Gerader Verbinder 84">
            <a:extLst>
              <a:ext uri="{FF2B5EF4-FFF2-40B4-BE49-F238E27FC236}">
                <a16:creationId xmlns:a16="http://schemas.microsoft.com/office/drawing/2014/main" id="{F1799820-356C-4725-8454-2F33A3F3F739}"/>
              </a:ext>
            </a:extLst>
          </p:cNvPr>
          <p:cNvCxnSpPr>
            <a:cxnSpLocks/>
          </p:cNvCxnSpPr>
          <p:nvPr/>
        </p:nvCxnSpPr>
        <p:spPr>
          <a:xfrm>
            <a:off x="10386407" y="4479750"/>
            <a:ext cx="0" cy="2212602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Ellipse 85">
            <a:extLst>
              <a:ext uri="{FF2B5EF4-FFF2-40B4-BE49-F238E27FC236}">
                <a16:creationId xmlns:a16="http://schemas.microsoft.com/office/drawing/2014/main" id="{51BBD0FA-B82C-4C1D-9DB8-DF1139F7160E}"/>
              </a:ext>
            </a:extLst>
          </p:cNvPr>
          <p:cNvSpPr/>
          <p:nvPr/>
        </p:nvSpPr>
        <p:spPr>
          <a:xfrm>
            <a:off x="10342546" y="6633368"/>
            <a:ext cx="108000" cy="10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82" name="Rechteck 25">
            <a:extLst>
              <a:ext uri="{FF2B5EF4-FFF2-40B4-BE49-F238E27FC236}">
                <a16:creationId xmlns:a16="http://schemas.microsoft.com/office/drawing/2014/main" id="{33F6D986-C52B-4230-84FB-CAD90B23BD60}"/>
              </a:ext>
            </a:extLst>
          </p:cNvPr>
          <p:cNvSpPr/>
          <p:nvPr/>
        </p:nvSpPr>
        <p:spPr bwMode="ltGray">
          <a:xfrm>
            <a:off x="10451170" y="4470513"/>
            <a:ext cx="1776898" cy="2264205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63529" rtlCol="0" anchor="t"/>
          <a:lstStyle/>
          <a:p>
            <a:r>
              <a:rPr lang="ru-RU" sz="1400" b="1" dirty="0">
                <a:solidFill>
                  <a:schemeClr val="accent1"/>
                </a:solidFill>
              </a:rPr>
              <a:t>Июнь 2020</a:t>
            </a:r>
          </a:p>
          <a:p>
            <a:endParaRPr lang="en-US" sz="794" b="1" dirty="0">
              <a:solidFill>
                <a:schemeClr val="tx1"/>
              </a:solidFill>
            </a:endParaRPr>
          </a:p>
          <a:p>
            <a:r>
              <a:rPr lang="ru-RU" sz="1200" dirty="0">
                <a:solidFill>
                  <a:schemeClr val="tx1"/>
                </a:solidFill>
              </a:rPr>
              <a:t>Правительство Москвы выпускает распоряжение о требованиях по недопущению заноса и распространения </a:t>
            </a:r>
            <a:r>
              <a:rPr lang="en-US" sz="1200" dirty="0">
                <a:solidFill>
                  <a:schemeClr val="tx1"/>
                </a:solidFill>
              </a:rPr>
              <a:t>COVID-1</a:t>
            </a:r>
            <a:r>
              <a:rPr lang="ru-RU" sz="1200" dirty="0">
                <a:solidFill>
                  <a:schemeClr val="tx1"/>
                </a:solidFill>
              </a:rPr>
              <a:t>9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ru-RU" sz="1200" dirty="0">
                <a:solidFill>
                  <a:schemeClr val="tx1"/>
                </a:solidFill>
              </a:rPr>
              <a:t>в сферах торговли, услуг и общественного питания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CE0F7455-D069-4D47-8D56-4D46414FC37C}"/>
              </a:ext>
            </a:extLst>
          </p:cNvPr>
          <p:cNvSpPr/>
          <p:nvPr/>
        </p:nvSpPr>
        <p:spPr>
          <a:xfrm>
            <a:off x="11405151" y="4208296"/>
            <a:ext cx="584916" cy="26295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12296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FE61FFE9-F626-422C-AEF6-5080C945EBCE}"/>
              </a:ext>
            </a:extLst>
          </p:cNvPr>
          <p:cNvSpPr/>
          <p:nvPr/>
        </p:nvSpPr>
        <p:spPr>
          <a:xfrm>
            <a:off x="8040216" y="4585177"/>
            <a:ext cx="3668200" cy="2179361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pic>
        <p:nvPicPr>
          <p:cNvPr id="7" name="Picture 6" descr="A close up of a device&#10;&#10;Description automatically generated">
            <a:extLst>
              <a:ext uri="{FF2B5EF4-FFF2-40B4-BE49-F238E27FC236}">
                <a16:creationId xmlns:a16="http://schemas.microsoft.com/office/drawing/2014/main" id="{4A8A3547-964D-44C0-BCB1-3123EE4504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80" b="99879" l="9980" r="89980">
                        <a14:foregroundMark x1="71717" y1="22303" x2="61814" y2="18700"/>
                        <a14:foregroundMark x1="67798" y1="22061" x2="38222" y2="80687"/>
                        <a14:foregroundMark x1="38222" y1="80687" x2="38061" y2="80889"/>
                        <a14:foregroundMark x1="73455" y1="28646" x2="39273" y2="78545"/>
                        <a14:foregroundMark x1="39273" y1="78545" x2="29820" y2="95129"/>
                        <a14:foregroundMark x1="41535" y1="84808" x2="43879" y2="77980"/>
                        <a14:foregroundMark x1="43879" y1="77980" x2="48646" y2="71354"/>
                        <a14:foregroundMark x1="48646" y1="71354" x2="53778" y2="59677"/>
                        <a14:foregroundMark x1="23052" y1="91584" x2="36312" y2="97238"/>
                        <a14:foregroundMark x1="26856" y1="93576" x2="32250" y2="95451"/>
                        <a14:foregroundMark x1="32250" y1="95451" x2="27376" y2="93849"/>
                        <a14:backgroundMark x1="59919" y1="19879" x2="61657" y2="17697"/>
                        <a14:backgroundMark x1="60566" y1="18586" x2="50747" y2="16404"/>
                        <a14:backgroundMark x1="59030" y1="17253" x2="50303" y2="13778"/>
                        <a14:backgroundMark x1="61455" y1="18586" x2="61455" y2="18586"/>
                        <a14:backgroundMark x1="61455" y1="18141" x2="59919" y2="18788"/>
                        <a14:backgroundMark x1="59475" y1="17939" x2="52364" y2="15960"/>
                        <a14:backgroundMark x1="52364" y1="15960" x2="51152" y2="15071"/>
                        <a14:backgroundMark x1="13333" y1="7232" x2="14869" y2="6990"/>
                        <a14:backgroundMark x1="54869" y1="16606" x2="46505" y2="13576"/>
                        <a14:backgroundMark x1="46505" y1="13576" x2="45697" y2="12889"/>
                        <a14:backgroundMark x1="10747" y1="5010" x2="12242" y2="6990"/>
                        <a14:backgroundMark x1="35337" y1="99675" x2="24452" y2="95045"/>
                        <a14:backgroundMark x1="24452" y1="95045" x2="29001" y2="99756"/>
                        <a14:backgroundMark x1="20146" y1="92526" x2="18684" y2="90577"/>
                        <a14:backgroundMark x1="35337" y1="98944" x2="18278" y2="900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79648">
            <a:off x="8110772" y="3824131"/>
            <a:ext cx="3574281" cy="357428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6DFEBAF-7DA3-49C6-A5E2-F11DE7CD15C8}"/>
              </a:ext>
            </a:extLst>
          </p:cNvPr>
          <p:cNvSpPr/>
          <p:nvPr/>
        </p:nvSpPr>
        <p:spPr>
          <a:xfrm>
            <a:off x="3232930" y="4938594"/>
            <a:ext cx="4519254" cy="18259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62920DF-B5D9-4CCF-A453-C8F8EDFF7957}"/>
              </a:ext>
            </a:extLst>
          </p:cNvPr>
          <p:cNvSpPr/>
          <p:nvPr/>
        </p:nvSpPr>
        <p:spPr>
          <a:xfrm>
            <a:off x="3232930" y="1860128"/>
            <a:ext cx="4519254" cy="29370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695595-FB00-42C0-A101-479A5AB274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Сделано в России!</a:t>
            </a:r>
            <a:endParaRPr lang="en-US" dirty="0"/>
          </a:p>
        </p:txBody>
      </p:sp>
      <p:pic>
        <p:nvPicPr>
          <p:cNvPr id="5" name="Picture 9">
            <a:extLst>
              <a:ext uri="{FF2B5EF4-FFF2-40B4-BE49-F238E27FC236}">
                <a16:creationId xmlns:a16="http://schemas.microsoft.com/office/drawing/2014/main" id="{65672BB3-14A5-4411-8A3E-9F2675E030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27"/>
          <a:stretch/>
        </p:blipFill>
        <p:spPr bwMode="gray">
          <a:xfrm>
            <a:off x="8040216" y="1860128"/>
            <a:ext cx="3668200" cy="257698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8" name="Table 3">
            <a:extLst>
              <a:ext uri="{FF2B5EF4-FFF2-40B4-BE49-F238E27FC236}">
                <a16:creationId xmlns:a16="http://schemas.microsoft.com/office/drawing/2014/main" id="{FE7B37F3-319B-4570-957F-22F1EE2C0B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372337"/>
              </p:ext>
            </p:extLst>
          </p:nvPr>
        </p:nvGraphicFramePr>
        <p:xfrm>
          <a:off x="263352" y="1700808"/>
          <a:ext cx="2609538" cy="19008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609538">
                  <a:extLst>
                    <a:ext uri="{9D8B030D-6E8A-4147-A177-3AD203B41FA5}">
                      <a16:colId xmlns:a16="http://schemas.microsoft.com/office/drawing/2014/main" val="23863161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400" b="1" cap="all" baseline="0" dirty="0">
                          <a:solidFill>
                            <a:schemeClr val="bg1"/>
                          </a:solidFill>
                        </a:rPr>
                        <a:t>ЛОКАЛЬНОЕ ПРОИЗВОДСТВО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400" b="1" cap="all" baseline="0" dirty="0">
                          <a:solidFill>
                            <a:schemeClr val="bg1"/>
                          </a:solidFill>
                        </a:rPr>
                        <a:t>НА ЗАВОДЕ </a:t>
                      </a:r>
                      <a:r>
                        <a:rPr lang="en-US" sz="2400" b="1" cap="all" baseline="0" dirty="0">
                          <a:solidFill>
                            <a:schemeClr val="bg1"/>
                          </a:solidFill>
                        </a:rPr>
                        <a:t>LEDVANCE </a:t>
                      </a:r>
                      <a:endParaRPr lang="ru-RU" sz="2400" b="1" cap="all" baseline="0" dirty="0">
                        <a:solidFill>
                          <a:schemeClr val="bg1"/>
                        </a:solidFill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400" b="1" cap="all" baseline="0" dirty="0">
                          <a:solidFill>
                            <a:schemeClr val="bg1"/>
                          </a:solidFill>
                        </a:rPr>
                        <a:t>В СМОЛЕНСКЕ</a:t>
                      </a:r>
                      <a:endParaRPr lang="en-US" sz="2400" b="1" cap="all" baseline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7200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967116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D6B47AA0-D694-4711-9505-BE078FBCCC10}"/>
              </a:ext>
            </a:extLst>
          </p:cNvPr>
          <p:cNvSpPr/>
          <p:nvPr/>
        </p:nvSpPr>
        <p:spPr>
          <a:xfrm>
            <a:off x="3232930" y="4964764"/>
            <a:ext cx="451925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7800"/>
            <a:r>
              <a:rPr lang="ru-RU" sz="1600" b="1" dirty="0">
                <a:solidFill>
                  <a:schemeClr val="accent1"/>
                </a:solidFill>
              </a:rPr>
              <a:t>ИЮНЬ 2020</a:t>
            </a:r>
          </a:p>
          <a:p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Старт производства безозоновых бактерицидных ламп 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UV-C TIBERA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под брендом 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LEDVANCE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 высокими характеристиками для максимального соответствия требованиям современных реалий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174CCA8-F106-4842-A01A-6892A9530B47}"/>
              </a:ext>
            </a:extLst>
          </p:cNvPr>
          <p:cNvSpPr/>
          <p:nvPr/>
        </p:nvSpPr>
        <p:spPr>
          <a:xfrm>
            <a:off x="3246059" y="1893236"/>
            <a:ext cx="466158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7800"/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 2003 году немецкий концерн приобретает ламповый завод в Смоленске, где налажено производство таких продуктов как: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Трубчатые люминесцентные лампы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Стартеры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Лампы накаливания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Бактерицидные лампы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Натриевые лампы высокого давления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Светодиодные трубчатые лампы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Светодиодные светильники 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ECO CLASS LIGHT LINE</a:t>
            </a:r>
            <a:endParaRPr lang="ru-RU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097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F2472CC3-1B19-4998-B412-CE9ED1B6BA62}"/>
              </a:ext>
            </a:extLst>
          </p:cNvPr>
          <p:cNvSpPr/>
          <p:nvPr/>
        </p:nvSpPr>
        <p:spPr>
          <a:xfrm rot="2085111">
            <a:off x="4747557" y="5119770"/>
            <a:ext cx="233014" cy="10126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pic>
        <p:nvPicPr>
          <p:cNvPr id="40" name="Рисунок 17">
            <a:extLst>
              <a:ext uri="{FF2B5EF4-FFF2-40B4-BE49-F238E27FC236}">
                <a16:creationId xmlns:a16="http://schemas.microsoft.com/office/drawing/2014/main" id="{2E318304-EB23-4AE9-8147-9E38EF549B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4" r="8503" b="60080"/>
          <a:stretch/>
        </p:blipFill>
        <p:spPr>
          <a:xfrm>
            <a:off x="6275998" y="4664036"/>
            <a:ext cx="5755421" cy="2168508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9D0ECB6-2009-4334-8C30-B07141A02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cs typeface="Calibri" panose="020F0502020204030204" pitchFamily="34" charset="0"/>
              </a:rPr>
              <a:t>ПОДТИПЫ УФ ИЗЛУЧЕНИЯ</a:t>
            </a:r>
            <a:endParaRPr lang="en-US" dirty="0"/>
          </a:p>
        </p:txBody>
      </p:sp>
      <p:pic>
        <p:nvPicPr>
          <p:cNvPr id="7" name="Content Placeholder 6" descr="A close up of a logo&#10;&#10;Description automatically generated">
            <a:extLst>
              <a:ext uri="{FF2B5EF4-FFF2-40B4-BE49-F238E27FC236}">
                <a16:creationId xmlns:a16="http://schemas.microsoft.com/office/drawing/2014/main" id="{6D1A3C6D-1F1B-46AA-AB65-5827371614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712" y="3573016"/>
            <a:ext cx="2952328" cy="2952328"/>
          </a:xfrm>
        </p:spPr>
      </p:pic>
      <p:pic>
        <p:nvPicPr>
          <p:cNvPr id="8" name="Content Placeholder 6" descr="A close up of a logo&#10;&#10;Description automatically generated">
            <a:extLst>
              <a:ext uri="{FF2B5EF4-FFF2-40B4-BE49-F238E27FC236}">
                <a16:creationId xmlns:a16="http://schemas.microsoft.com/office/drawing/2014/main" id="{880FD130-84F0-41C4-BC73-37E1CD78E8EA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7" b="97461" l="9375" r="89844">
                        <a14:foregroundMark x1="68075" y1="50441" x2="76953" y2="64258"/>
                        <a14:foregroundMark x1="38672" y1="4688" x2="62691" y2="42065"/>
                        <a14:foregroundMark x1="76953" y1="64258" x2="82422" y2="84375"/>
                        <a14:foregroundMark x1="82422" y1="84375" x2="58008" y2="97656"/>
                        <a14:foregroundMark x1="58008" y1="97656" x2="45313" y2="77930"/>
                        <a14:foregroundMark x1="61206" y1="42816" x2="70508" y2="22266"/>
                        <a14:foregroundMark x1="45313" y1="77930" x2="51955" y2="63254"/>
                        <a14:foregroundMark x1="45558" y1="45754" x2="26172" y2="78125"/>
                        <a14:foregroundMark x1="68164" y1="8008" x2="47852" y2="41924"/>
                        <a14:foregroundMark x1="26953" y1="50977" x2="17383" y2="51953"/>
                        <a14:foregroundMark x1="33008" y1="5664" x2="63672" y2="9570"/>
                        <a14:foregroundMark x1="63672" y1="9570" x2="80664" y2="6641"/>
                        <a14:foregroundMark x1="80664" y1="6641" x2="80664" y2="6641"/>
                        <a14:foregroundMark x1="74219" y1="3711" x2="9375" y2="977"/>
                        <a14:foregroundMark x1="57031" y1="62500" x2="51953" y2="62500"/>
                        <a14:foregroundMark x1="69922" y1="51563" x2="66406" y2="40234"/>
                        <a14:backgroundMark x1="55273" y1="43945" x2="55664" y2="56445"/>
                        <a14:backgroundMark x1="56641" y1="43164" x2="55343" y2="59848"/>
                        <a14:backgroundMark x1="55273" y1="43164" x2="55273" y2="57031"/>
                        <a14:backgroundMark x1="55664" y1="42578" x2="55341" y2="59846"/>
                        <a14:backgroundMark x1="57617" y1="54102" x2="57617" y2="53320"/>
                        <a14:backgroundMark x1="58008" y1="49023" x2="56641" y2="57422"/>
                        <a14:backgroundMark x1="58008" y1="39844" x2="57617" y2="49023"/>
                        <a14:backgroundMark x1="58398" y1="43555" x2="59375" y2="48633"/>
                        <a14:backgroundMark x1="58008" y1="57813" x2="57031" y2="52734"/>
                        <a14:backgroundMark x1="55469" y1="46289" x2="45898" y2="46289"/>
                        <a14:backgroundMark x1="52734" y1="44727" x2="46484" y2="44727"/>
                        <a14:backgroundMark x1="47461" y1="44141" x2="46289" y2="45898"/>
                        <a14:backgroundMark x1="46289" y1="54688" x2="55469" y2="54688"/>
                        <a14:backgroundMark x1="64844" y1="54492" x2="57227" y2="54492"/>
                        <a14:backgroundMark x1="65430" y1="53320" x2="63281" y2="56055"/>
                        <a14:backgroundMark x1="48828" y1="56641" x2="45313" y2="54688"/>
                        <a14:backgroundMark x1="63867" y1="47461" x2="63672" y2="44531"/>
                        <a14:backgroundMark x1="60156" y1="45313" x2="64453" y2="45703"/>
                        <a14:backgroundMark x1="63672" y1="42969" x2="65039" y2="47656"/>
                        <a14:backgroundMark x1="64453" y1="44727" x2="65039" y2="56055"/>
                      </a14:backgroundRemoval>
                    </a14:imgEffect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927648" y="3573016"/>
            <a:ext cx="2952328" cy="2952328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504A5914-F5A4-41B2-BF13-29CD3B3971F2}"/>
              </a:ext>
            </a:extLst>
          </p:cNvPr>
          <p:cNvSpPr/>
          <p:nvPr/>
        </p:nvSpPr>
        <p:spPr>
          <a:xfrm>
            <a:off x="4393291" y="4808099"/>
            <a:ext cx="144016" cy="21602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C2C354D-A0E8-4269-8D1D-0D928F2F86EA}"/>
              </a:ext>
            </a:extLst>
          </p:cNvPr>
          <p:cNvSpPr/>
          <p:nvPr/>
        </p:nvSpPr>
        <p:spPr>
          <a:xfrm>
            <a:off x="4393291" y="5062392"/>
            <a:ext cx="144016" cy="21602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9D63752-9F86-48E7-ACB7-EFE5EB22510A}"/>
              </a:ext>
            </a:extLst>
          </p:cNvPr>
          <p:cNvSpPr/>
          <p:nvPr/>
        </p:nvSpPr>
        <p:spPr>
          <a:xfrm>
            <a:off x="1271464" y="5062392"/>
            <a:ext cx="144016" cy="21602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587AC19-9E4E-4472-A4D6-564D0E652D2F}"/>
              </a:ext>
            </a:extLst>
          </p:cNvPr>
          <p:cNvSpPr/>
          <p:nvPr/>
        </p:nvSpPr>
        <p:spPr>
          <a:xfrm>
            <a:off x="1271464" y="4797152"/>
            <a:ext cx="144016" cy="21602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5BD0882-5896-4397-9166-028FFEDC0F41}"/>
              </a:ext>
            </a:extLst>
          </p:cNvPr>
          <p:cNvSpPr/>
          <p:nvPr/>
        </p:nvSpPr>
        <p:spPr>
          <a:xfrm>
            <a:off x="1271464" y="5327632"/>
            <a:ext cx="144016" cy="21602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AE6F208-49DB-4A02-940A-D60B4012B1C3}"/>
              </a:ext>
            </a:extLst>
          </p:cNvPr>
          <p:cNvSpPr/>
          <p:nvPr/>
        </p:nvSpPr>
        <p:spPr>
          <a:xfrm>
            <a:off x="1265107" y="4527606"/>
            <a:ext cx="144016" cy="21602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CF4EB18-91CB-4A9F-BB10-F1DF83C0BA6A}"/>
              </a:ext>
            </a:extLst>
          </p:cNvPr>
          <p:cNvSpPr/>
          <p:nvPr/>
        </p:nvSpPr>
        <p:spPr>
          <a:xfrm>
            <a:off x="1261078" y="6255798"/>
            <a:ext cx="144016" cy="21602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A7DAB7F-B381-490E-A3F6-4F8A11AF149D}"/>
              </a:ext>
            </a:extLst>
          </p:cNvPr>
          <p:cNvSpPr/>
          <p:nvPr/>
        </p:nvSpPr>
        <p:spPr>
          <a:xfrm>
            <a:off x="1259400" y="3590967"/>
            <a:ext cx="144016" cy="21602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B49AEE0-2651-49C5-8B87-A7DD999794AD}"/>
              </a:ext>
            </a:extLst>
          </p:cNvPr>
          <p:cNvSpPr/>
          <p:nvPr/>
        </p:nvSpPr>
        <p:spPr>
          <a:xfrm>
            <a:off x="4151784" y="4855233"/>
            <a:ext cx="313515" cy="100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798D5C7-82C8-47CA-A8FD-5D22E1FB4D7C}"/>
              </a:ext>
            </a:extLst>
          </p:cNvPr>
          <p:cNvSpPr/>
          <p:nvPr/>
        </p:nvSpPr>
        <p:spPr>
          <a:xfrm>
            <a:off x="4131642" y="5119925"/>
            <a:ext cx="313515" cy="100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64AA82E-6EAA-4245-9ED6-90A234842192}"/>
              </a:ext>
            </a:extLst>
          </p:cNvPr>
          <p:cNvSpPr/>
          <p:nvPr/>
        </p:nvSpPr>
        <p:spPr>
          <a:xfrm rot="20050264">
            <a:off x="4596573" y="4905711"/>
            <a:ext cx="313515" cy="10095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7C29C319-558C-48B6-83B2-39C2F3311E52}"/>
              </a:ext>
            </a:extLst>
          </p:cNvPr>
          <p:cNvSpPr/>
          <p:nvPr/>
        </p:nvSpPr>
        <p:spPr>
          <a:xfrm>
            <a:off x="2197198" y="4616059"/>
            <a:ext cx="1230493" cy="794233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accent1"/>
                </a:solidFill>
              </a:rPr>
              <a:t>УФ</a:t>
            </a:r>
            <a:endParaRPr lang="en-US" b="1" dirty="0">
              <a:solidFill>
                <a:schemeClr val="accent1"/>
              </a:solidFill>
            </a:endParaRPr>
          </a:p>
        </p:txBody>
      </p:sp>
      <p:graphicFrame>
        <p:nvGraphicFramePr>
          <p:cNvPr id="26" name="Table 3">
            <a:extLst>
              <a:ext uri="{FF2B5EF4-FFF2-40B4-BE49-F238E27FC236}">
                <a16:creationId xmlns:a16="http://schemas.microsoft.com/office/drawing/2014/main" id="{67669360-8462-48BC-A983-FF535EA03A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019614"/>
              </p:ext>
            </p:extLst>
          </p:nvPr>
        </p:nvGraphicFramePr>
        <p:xfrm>
          <a:off x="199577" y="1787865"/>
          <a:ext cx="5464376" cy="11692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464376">
                  <a:extLst>
                    <a:ext uri="{9D8B030D-6E8A-4147-A177-3AD203B41FA5}">
                      <a16:colId xmlns:a16="http://schemas.microsoft.com/office/drawing/2014/main" val="23863161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400" b="1" cap="all" baseline="0" dirty="0">
                          <a:solidFill>
                            <a:schemeClr val="bg1"/>
                          </a:solidFill>
                        </a:rPr>
                        <a:t>УФ-С ИЗЛУЧЕНИЕ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400" b="1" cap="all" baseline="0" dirty="0">
                          <a:solidFill>
                            <a:schemeClr val="bg1"/>
                          </a:solidFill>
                        </a:rPr>
                        <a:t>РАЗРУШАЕТ ДНК ВИРУСА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400" b="1" cap="all" baseline="0" dirty="0">
                          <a:solidFill>
                            <a:schemeClr val="bg1"/>
                          </a:solidFill>
                        </a:rPr>
                        <a:t>ДЛИНА ВОЛНЫ – 254 нм</a:t>
                      </a:r>
                      <a:endParaRPr lang="en-US" sz="2400" b="1" cap="all" baseline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7200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967116"/>
                  </a:ext>
                </a:extLst>
              </a:tr>
            </a:tbl>
          </a:graphicData>
        </a:graphic>
      </p:graphicFrame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B43F4452-9290-4584-BE36-29B0AF54AD31}"/>
              </a:ext>
            </a:extLst>
          </p:cNvPr>
          <p:cNvGrpSpPr/>
          <p:nvPr/>
        </p:nvGrpSpPr>
        <p:grpSpPr>
          <a:xfrm>
            <a:off x="10255242" y="1987877"/>
            <a:ext cx="1673406" cy="2548810"/>
            <a:chOff x="4223792" y="3955368"/>
            <a:chExt cx="1673406" cy="2548810"/>
          </a:xfrm>
        </p:grpSpPr>
        <p:sp>
          <p:nvSpPr>
            <p:cNvPr id="28" name="Овал 12">
              <a:extLst>
                <a:ext uri="{FF2B5EF4-FFF2-40B4-BE49-F238E27FC236}">
                  <a16:creationId xmlns:a16="http://schemas.microsoft.com/office/drawing/2014/main" id="{4E5EBC31-1064-4203-AA03-352C924363E1}"/>
                </a:ext>
              </a:extLst>
            </p:cNvPr>
            <p:cNvSpPr/>
            <p:nvPr/>
          </p:nvSpPr>
          <p:spPr>
            <a:xfrm>
              <a:off x="4241014" y="3955368"/>
              <a:ext cx="1656184" cy="165618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ru-RU" sz="1600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5F18006-1A56-4046-AD38-20E69C5BC770}"/>
                </a:ext>
              </a:extLst>
            </p:cNvPr>
            <p:cNvSpPr txBox="1"/>
            <p:nvPr/>
          </p:nvSpPr>
          <p:spPr>
            <a:xfrm>
              <a:off x="4486050" y="4367961"/>
              <a:ext cx="11626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>
                  <a:solidFill>
                    <a:schemeClr val="bg2">
                      <a:lumMod val="50000"/>
                    </a:schemeClr>
                  </a:solidFill>
                </a:rPr>
                <a:t>УФ-А</a:t>
              </a:r>
              <a:endParaRPr lang="en-US" sz="2400" b="1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 algn="ctr"/>
              <a:r>
                <a:rPr lang="en-US" sz="1200" dirty="0">
                  <a:solidFill>
                    <a:schemeClr val="bg2">
                      <a:lumMod val="50000"/>
                    </a:schemeClr>
                  </a:solidFill>
                </a:rPr>
                <a:t>315</a:t>
              </a:r>
              <a:r>
                <a:rPr lang="ru-RU" sz="1200" dirty="0">
                  <a:solidFill>
                    <a:schemeClr val="bg2">
                      <a:lumMod val="50000"/>
                    </a:schemeClr>
                  </a:solidFill>
                </a:rPr>
                <a:t>-400</a:t>
              </a:r>
              <a:r>
                <a:rPr lang="en-US" sz="1200" dirty="0">
                  <a:solidFill>
                    <a:schemeClr val="bg2">
                      <a:lumMod val="50000"/>
                    </a:schemeClr>
                  </a:solidFill>
                </a:rPr>
                <a:t> </a:t>
              </a:r>
              <a:r>
                <a:rPr lang="ru-RU" sz="1200" dirty="0">
                  <a:solidFill>
                    <a:schemeClr val="bg2">
                      <a:lumMod val="50000"/>
                    </a:schemeClr>
                  </a:solidFill>
                </a:rPr>
                <a:t>нм</a:t>
              </a:r>
            </a:p>
            <a:p>
              <a:pPr algn="ctr"/>
              <a:endParaRPr lang="ru-RU" sz="12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0" name="Прямоугольник 18">
              <a:extLst>
                <a:ext uri="{FF2B5EF4-FFF2-40B4-BE49-F238E27FC236}">
                  <a16:creationId xmlns:a16="http://schemas.microsoft.com/office/drawing/2014/main" id="{8D048ABF-AD55-4AAD-BBA8-0BFB4CFB5DFE}"/>
                </a:ext>
              </a:extLst>
            </p:cNvPr>
            <p:cNvSpPr/>
            <p:nvPr/>
          </p:nvSpPr>
          <p:spPr>
            <a:xfrm>
              <a:off x="4223792" y="5673181"/>
              <a:ext cx="165618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Мягкий УФ, способствующий загару и усвоению витаминов D, Ca</a:t>
              </a:r>
            </a:p>
          </p:txBody>
        </p:sp>
      </p:grpSp>
      <p:grpSp>
        <p:nvGrpSpPr>
          <p:cNvPr id="31" name="Группа 25">
            <a:extLst>
              <a:ext uri="{FF2B5EF4-FFF2-40B4-BE49-F238E27FC236}">
                <a16:creationId xmlns:a16="http://schemas.microsoft.com/office/drawing/2014/main" id="{BBF557DA-A47A-4990-B6CB-98B299693169}"/>
              </a:ext>
            </a:extLst>
          </p:cNvPr>
          <p:cNvGrpSpPr/>
          <p:nvPr/>
        </p:nvGrpSpPr>
        <p:grpSpPr>
          <a:xfrm>
            <a:off x="8273018" y="1949632"/>
            <a:ext cx="1666682" cy="2548810"/>
            <a:chOff x="6558663" y="3955368"/>
            <a:chExt cx="1666682" cy="2548810"/>
          </a:xfrm>
        </p:grpSpPr>
        <p:sp>
          <p:nvSpPr>
            <p:cNvPr id="32" name="Овал 13">
              <a:extLst>
                <a:ext uri="{FF2B5EF4-FFF2-40B4-BE49-F238E27FC236}">
                  <a16:creationId xmlns:a16="http://schemas.microsoft.com/office/drawing/2014/main" id="{9A89FF06-C98F-456D-83CA-599715018937}"/>
                </a:ext>
              </a:extLst>
            </p:cNvPr>
            <p:cNvSpPr/>
            <p:nvPr/>
          </p:nvSpPr>
          <p:spPr>
            <a:xfrm>
              <a:off x="6569161" y="3955368"/>
              <a:ext cx="1656184" cy="165618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ru-RU" sz="1600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868A8C8-4B1E-43D1-983B-BC79D5EBE669}"/>
                </a:ext>
              </a:extLst>
            </p:cNvPr>
            <p:cNvSpPr txBox="1"/>
            <p:nvPr/>
          </p:nvSpPr>
          <p:spPr>
            <a:xfrm>
              <a:off x="6809005" y="4406206"/>
              <a:ext cx="11626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>
                  <a:solidFill>
                    <a:schemeClr val="bg2">
                      <a:lumMod val="50000"/>
                    </a:schemeClr>
                  </a:solidFill>
                </a:rPr>
                <a:t>УФ-В</a:t>
              </a:r>
              <a:endParaRPr lang="en-US" sz="2400" b="1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 algn="ctr"/>
              <a:r>
                <a:rPr lang="ru-RU" sz="1200" dirty="0">
                  <a:solidFill>
                    <a:schemeClr val="bg2">
                      <a:lumMod val="50000"/>
                    </a:schemeClr>
                  </a:solidFill>
                </a:rPr>
                <a:t>280-315</a:t>
              </a:r>
              <a:r>
                <a:rPr lang="en-US" sz="1200" dirty="0">
                  <a:solidFill>
                    <a:schemeClr val="bg2">
                      <a:lumMod val="50000"/>
                    </a:schemeClr>
                  </a:solidFill>
                </a:rPr>
                <a:t> </a:t>
              </a:r>
              <a:r>
                <a:rPr lang="ru-RU" sz="1200" dirty="0">
                  <a:solidFill>
                    <a:schemeClr val="bg2">
                      <a:lumMod val="50000"/>
                    </a:schemeClr>
                  </a:solidFill>
                </a:rPr>
                <a:t>нм</a:t>
              </a:r>
            </a:p>
            <a:p>
              <a:pPr algn="ctr"/>
              <a:endParaRPr lang="ru-RU" sz="12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" name="Прямоугольник 20">
              <a:extLst>
                <a:ext uri="{FF2B5EF4-FFF2-40B4-BE49-F238E27FC236}">
                  <a16:creationId xmlns:a16="http://schemas.microsoft.com/office/drawing/2014/main" id="{B71329D0-F7A4-49A7-8706-6CC41BBDAC93}"/>
                </a:ext>
              </a:extLst>
            </p:cNvPr>
            <p:cNvSpPr/>
            <p:nvPr/>
          </p:nvSpPr>
          <p:spPr>
            <a:xfrm>
              <a:off x="6558663" y="5673181"/>
              <a:ext cx="165618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Промежуточный УФ,</a:t>
              </a:r>
            </a:p>
            <a:p>
              <a:pPr algn="ctr"/>
              <a:r>
                <a:rPr lang="ru-RU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Частично поглощается атмосферой</a:t>
              </a:r>
            </a:p>
          </p:txBody>
        </p:sp>
      </p:grpSp>
      <p:grpSp>
        <p:nvGrpSpPr>
          <p:cNvPr id="35" name="Группа 24">
            <a:extLst>
              <a:ext uri="{FF2B5EF4-FFF2-40B4-BE49-F238E27FC236}">
                <a16:creationId xmlns:a16="http://schemas.microsoft.com/office/drawing/2014/main" id="{6AB07802-92A6-4F6B-BFF2-C45B3B58C49F}"/>
              </a:ext>
            </a:extLst>
          </p:cNvPr>
          <p:cNvGrpSpPr/>
          <p:nvPr/>
        </p:nvGrpSpPr>
        <p:grpSpPr>
          <a:xfrm>
            <a:off x="6279182" y="1961832"/>
            <a:ext cx="1659133" cy="2671847"/>
            <a:chOff x="8832304" y="4000368"/>
            <a:chExt cx="1659133" cy="2671847"/>
          </a:xfrm>
        </p:grpSpPr>
        <p:sp>
          <p:nvSpPr>
            <p:cNvPr id="36" name="Овал 14">
              <a:extLst>
                <a:ext uri="{FF2B5EF4-FFF2-40B4-BE49-F238E27FC236}">
                  <a16:creationId xmlns:a16="http://schemas.microsoft.com/office/drawing/2014/main" id="{AF51B625-3E55-4BFB-B5B2-CABF0500B8A1}"/>
                </a:ext>
              </a:extLst>
            </p:cNvPr>
            <p:cNvSpPr/>
            <p:nvPr/>
          </p:nvSpPr>
          <p:spPr>
            <a:xfrm>
              <a:off x="8832304" y="4000368"/>
              <a:ext cx="1656183" cy="165618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endParaRPr lang="ru-RU" sz="16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9FB9543-E863-474C-AC99-E8BBB6F89353}"/>
                </a:ext>
              </a:extLst>
            </p:cNvPr>
            <p:cNvSpPr txBox="1"/>
            <p:nvPr/>
          </p:nvSpPr>
          <p:spPr>
            <a:xfrm>
              <a:off x="9079089" y="4465759"/>
              <a:ext cx="11626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>
                  <a:solidFill>
                    <a:schemeClr val="bg2">
                      <a:lumMod val="50000"/>
                    </a:schemeClr>
                  </a:solidFill>
                </a:rPr>
                <a:t>УФ-С</a:t>
              </a:r>
              <a:endParaRPr lang="en-US" sz="2400" b="1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 algn="ctr"/>
              <a:r>
                <a:rPr lang="ru-RU" sz="1200" dirty="0">
                  <a:solidFill>
                    <a:schemeClr val="bg2">
                      <a:lumMod val="50000"/>
                    </a:schemeClr>
                  </a:solidFill>
                </a:rPr>
                <a:t>100</a:t>
              </a:r>
              <a:r>
                <a:rPr lang="en-US" sz="1200" dirty="0">
                  <a:solidFill>
                    <a:schemeClr val="bg2">
                      <a:lumMod val="50000"/>
                    </a:schemeClr>
                  </a:solidFill>
                </a:rPr>
                <a:t>-</a:t>
              </a:r>
              <a:r>
                <a:rPr lang="ru-RU" sz="1200" dirty="0">
                  <a:solidFill>
                    <a:schemeClr val="bg2">
                      <a:lumMod val="50000"/>
                    </a:schemeClr>
                  </a:solidFill>
                </a:rPr>
                <a:t>280</a:t>
              </a:r>
              <a:r>
                <a:rPr lang="en-US" sz="1200" dirty="0">
                  <a:solidFill>
                    <a:schemeClr val="bg2">
                      <a:lumMod val="50000"/>
                    </a:schemeClr>
                  </a:solidFill>
                </a:rPr>
                <a:t> </a:t>
              </a:r>
              <a:r>
                <a:rPr lang="ru-RU" sz="1200" dirty="0">
                  <a:solidFill>
                    <a:schemeClr val="bg2">
                      <a:lumMod val="50000"/>
                    </a:schemeClr>
                  </a:solidFill>
                </a:rPr>
                <a:t>нм</a:t>
              </a:r>
            </a:p>
            <a:p>
              <a:pPr algn="ctr"/>
              <a:endParaRPr lang="ru-RU" sz="12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8" name="Прямоугольник 22">
              <a:extLst>
                <a:ext uri="{FF2B5EF4-FFF2-40B4-BE49-F238E27FC236}">
                  <a16:creationId xmlns:a16="http://schemas.microsoft.com/office/drawing/2014/main" id="{3FF65DD7-12BE-4184-A93C-720C528BBC74}"/>
                </a:ext>
              </a:extLst>
            </p:cNvPr>
            <p:cNvSpPr/>
            <p:nvPr/>
          </p:nvSpPr>
          <p:spPr>
            <a:xfrm>
              <a:off x="8835253" y="5656552"/>
              <a:ext cx="165618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Полностью поглощается озоновым слоем и атмосферой, ЖЕСТКИЙ УФ</a:t>
              </a:r>
            </a:p>
          </p:txBody>
        </p:sp>
      </p:grp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905095F7-F292-41A4-A931-D4DC26D343B0}"/>
              </a:ext>
            </a:extLst>
          </p:cNvPr>
          <p:cNvSpPr/>
          <p:nvPr/>
        </p:nvSpPr>
        <p:spPr>
          <a:xfrm>
            <a:off x="6888088" y="4633679"/>
            <a:ext cx="2160240" cy="2168508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2037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08399-1BB1-4774-841E-8846C4582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011" y="908720"/>
            <a:ext cx="5702289" cy="677491"/>
          </a:xfrm>
        </p:spPr>
        <p:txBody>
          <a:bodyPr/>
          <a:lstStyle/>
          <a:p>
            <a:r>
              <a:rPr lang="ru-RU" dirty="0"/>
              <a:t>ЭФФЕКТИВНОСТЬ УФ-С ИЗЛУЧЕНИЯ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54078-BD9D-4AE0-AA19-0C019A5607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1740" y="1846124"/>
            <a:ext cx="5472050" cy="5011875"/>
          </a:xfrm>
        </p:spPr>
        <p:txBody>
          <a:bodyPr/>
          <a:lstStyle/>
          <a:p>
            <a:pPr algn="just"/>
            <a:r>
              <a:rPr lang="ru-RU" b="1" dirty="0">
                <a:solidFill>
                  <a:schemeClr val="accent1"/>
                </a:solidFill>
              </a:rPr>
              <a:t>Бактерицидным</a:t>
            </a:r>
            <a:r>
              <a:rPr lang="ru-RU" dirty="0"/>
              <a:t> является диапазон с длинами волн </a:t>
            </a:r>
            <a:r>
              <a:rPr lang="ru-RU" b="1" dirty="0">
                <a:solidFill>
                  <a:schemeClr val="accent1"/>
                </a:solidFill>
              </a:rPr>
              <a:t>205 – 315 нм</a:t>
            </a:r>
          </a:p>
          <a:p>
            <a:pPr marL="0" indent="0" algn="just">
              <a:buNone/>
            </a:pPr>
            <a:endParaRPr lang="ru-RU" b="1" dirty="0">
              <a:solidFill>
                <a:schemeClr val="accent1"/>
              </a:solidFill>
            </a:endParaRPr>
          </a:p>
          <a:p>
            <a:pPr algn="just"/>
            <a:r>
              <a:rPr lang="ru-RU" dirty="0"/>
              <a:t>Устойчивость микроорганизмов к длинам волн внутри диапазона варьируется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Наибольшая бактерицидная эффективность у длины волны  </a:t>
            </a:r>
            <a:r>
              <a:rPr lang="en-US" b="1" dirty="0">
                <a:solidFill>
                  <a:schemeClr val="accent1"/>
                </a:solidFill>
              </a:rPr>
              <a:t>265 </a:t>
            </a:r>
            <a:r>
              <a:rPr lang="ru-RU" b="1" dirty="0">
                <a:solidFill>
                  <a:schemeClr val="accent1"/>
                </a:solidFill>
              </a:rPr>
              <a:t>нм </a:t>
            </a:r>
          </a:p>
          <a:p>
            <a:pPr marL="0" indent="0" algn="just">
              <a:buNone/>
            </a:pPr>
            <a:endParaRPr lang="ru-RU" b="1" dirty="0">
              <a:solidFill>
                <a:schemeClr val="accent1"/>
              </a:solidFill>
            </a:endParaRPr>
          </a:p>
          <a:p>
            <a:pPr marL="0" indent="0" algn="just">
              <a:buNone/>
            </a:pPr>
            <a:r>
              <a:rPr lang="ru-RU" dirty="0"/>
              <a:t>S(λ) – относительная спектральная бактерицидная эффективность УФ излучения</a:t>
            </a:r>
            <a:endParaRPr lang="en-US" dirty="0"/>
          </a:p>
          <a:p>
            <a:pPr marL="0" indent="0" algn="just">
              <a:buNone/>
            </a:pPr>
            <a:endParaRPr lang="ru-RU" b="1" dirty="0">
              <a:solidFill>
                <a:schemeClr val="accent1"/>
              </a:solidFill>
            </a:endParaRPr>
          </a:p>
          <a:p>
            <a:pPr algn="just"/>
            <a:r>
              <a:rPr lang="ru-RU" dirty="0"/>
              <a:t>Ртутные бактерицидные лампы излучают пиковую длину волны </a:t>
            </a:r>
            <a:r>
              <a:rPr lang="ru-RU" b="1" dirty="0">
                <a:solidFill>
                  <a:schemeClr val="accent1"/>
                </a:solidFill>
              </a:rPr>
              <a:t>253,7 нм</a:t>
            </a:r>
            <a:r>
              <a:rPr lang="ru-RU" dirty="0"/>
              <a:t>, которая наиболее эффективна для разрушения патогенных микроорганизмов (вирусов, бактерий, споровых, пр)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en-US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EE03A07F-09F1-43A3-91F0-E0B3B251EF15}"/>
              </a:ext>
            </a:extLst>
          </p:cNvPr>
          <p:cNvSpPr/>
          <p:nvPr/>
        </p:nvSpPr>
        <p:spPr>
          <a:xfrm>
            <a:off x="549205" y="1846125"/>
            <a:ext cx="4657567" cy="456587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ru-RU" sz="16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3FF5CA-FA04-488B-AEF2-3451A7EB6643}"/>
              </a:ext>
            </a:extLst>
          </p:cNvPr>
          <p:cNvSpPr/>
          <p:nvPr/>
        </p:nvSpPr>
        <p:spPr>
          <a:xfrm>
            <a:off x="285699" y="262389"/>
            <a:ext cx="57022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Кривая относительной бактерицидной эффективности УФ-С излучения для различных видов микроорганизмов практически одинакова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6AABC34-A630-4109-A6E0-15817C7456C4}"/>
              </a:ext>
            </a:extLst>
          </p:cNvPr>
          <p:cNvCxnSpPr/>
          <p:nvPr/>
        </p:nvCxnSpPr>
        <p:spPr>
          <a:xfrm>
            <a:off x="2567608" y="2637539"/>
            <a:ext cx="0" cy="3197874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A0D0502F-F7F9-4292-9076-EC4C511E3C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218" y="3212976"/>
            <a:ext cx="608372" cy="608372"/>
          </a:xfrm>
          <a:prstGeom prst="rect">
            <a:avLst/>
          </a:prstGeom>
        </p:spPr>
      </p:pic>
      <p:pic>
        <p:nvPicPr>
          <p:cNvPr id="10" name="Рисунок 7">
            <a:extLst>
              <a:ext uri="{FF2B5EF4-FFF2-40B4-BE49-F238E27FC236}">
                <a16:creationId xmlns:a16="http://schemas.microsoft.com/office/drawing/2014/main" id="{5D64452A-2317-40E2-8867-B868BF2714B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470" y="2685660"/>
            <a:ext cx="4211036" cy="319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914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E3085-67D9-48CD-B613-80EEF88C8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ПРЯМОЕ ВОЗДЕЙСТВИЕ УФ-С ИЗЛУЧЕНИЯ</a:t>
            </a:r>
            <a:r>
              <a:rPr lang="en-US" dirty="0"/>
              <a:t> </a:t>
            </a:r>
            <a:r>
              <a:rPr lang="ru-RU" dirty="0"/>
              <a:t>ДЛЯ ЧЕЛОВЕКА ОПАСНО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CBE79C5-4B75-4165-AF4A-7F5CE3AC2763}"/>
              </a:ext>
            </a:extLst>
          </p:cNvPr>
          <p:cNvGrpSpPr/>
          <p:nvPr/>
        </p:nvGrpSpPr>
        <p:grpSpPr>
          <a:xfrm>
            <a:off x="3325724" y="1895702"/>
            <a:ext cx="1068040" cy="1010286"/>
            <a:chOff x="3265199" y="1834085"/>
            <a:chExt cx="1068040" cy="1010286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15847BB5-BEEF-4C8D-A225-CD97EB6F65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8573" y="2008562"/>
              <a:ext cx="661331" cy="661331"/>
            </a:xfrm>
            <a:prstGeom prst="rect">
              <a:avLst/>
            </a:prstGeom>
          </p:spPr>
        </p:pic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29B7252-E7C5-4F6F-86E1-2BFD6DE61E4E}"/>
                </a:ext>
              </a:extLst>
            </p:cNvPr>
            <p:cNvSpPr/>
            <p:nvPr/>
          </p:nvSpPr>
          <p:spPr>
            <a:xfrm>
              <a:off x="3265199" y="1834085"/>
              <a:ext cx="1068040" cy="1010286"/>
            </a:xfrm>
            <a:prstGeom prst="ellipse">
              <a:avLst/>
            </a:prstGeom>
            <a:noFill/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600" dirty="0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4782886F-4FC7-4120-B94A-89C3D52AFA38}"/>
              </a:ext>
            </a:extLst>
          </p:cNvPr>
          <p:cNvSpPr/>
          <p:nvPr/>
        </p:nvSpPr>
        <p:spPr>
          <a:xfrm>
            <a:off x="4614080" y="3290751"/>
            <a:ext cx="2468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buClr>
                <a:schemeClr val="accent1"/>
              </a:buClr>
              <a:buSzPct val="130000"/>
            </a:pPr>
            <a:r>
              <a:rPr lang="ru-RU" dirty="0">
                <a:cs typeface="Calibri" panose="020F0502020204030204" pitchFamily="34" charset="0"/>
              </a:rPr>
              <a:t>Ожоги кожи различной степени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C193899-0DD2-49EE-9A86-7BF667716794}"/>
              </a:ext>
            </a:extLst>
          </p:cNvPr>
          <p:cNvSpPr/>
          <p:nvPr/>
        </p:nvSpPr>
        <p:spPr>
          <a:xfrm>
            <a:off x="4627138" y="2082146"/>
            <a:ext cx="2468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buClr>
                <a:schemeClr val="accent1"/>
              </a:buClr>
              <a:buSzPct val="130000"/>
            </a:pPr>
            <a:r>
              <a:rPr lang="ru-RU" dirty="0">
                <a:cs typeface="Calibri" panose="020F0502020204030204" pitchFamily="34" charset="0"/>
              </a:rPr>
              <a:t>Ожоги роговицы, фотокератит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7DF509F-161A-4CF9-81EE-C03806FA80DB}"/>
              </a:ext>
            </a:extLst>
          </p:cNvPr>
          <p:cNvSpPr/>
          <p:nvPr/>
        </p:nvSpPr>
        <p:spPr>
          <a:xfrm>
            <a:off x="4589416" y="4572538"/>
            <a:ext cx="2468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buClr>
                <a:schemeClr val="accent1"/>
              </a:buClr>
              <a:buSzPct val="130000"/>
            </a:pPr>
            <a:r>
              <a:rPr lang="ru-RU" dirty="0">
                <a:cs typeface="Calibri" panose="020F0502020204030204" pitchFamily="34" charset="0"/>
              </a:rPr>
              <a:t>Преждевременное старение кожи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2ACCC4-B199-412A-8C71-B3A461887979}"/>
              </a:ext>
            </a:extLst>
          </p:cNvPr>
          <p:cNvSpPr/>
          <p:nvPr/>
        </p:nvSpPr>
        <p:spPr>
          <a:xfrm>
            <a:off x="4614080" y="5711552"/>
            <a:ext cx="2468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buClr>
                <a:schemeClr val="accent1"/>
              </a:buClr>
              <a:buSzPct val="130000"/>
            </a:pPr>
            <a:r>
              <a:rPr lang="ru-RU" dirty="0">
                <a:cs typeface="Calibri" panose="020F0502020204030204" pitchFamily="34" charset="0"/>
              </a:rPr>
              <a:t>Онкологические заболевания, меланома</a:t>
            </a:r>
          </a:p>
        </p:txBody>
      </p:sp>
      <p:pic>
        <p:nvPicPr>
          <p:cNvPr id="27" name="Graphic 26" descr="Sunglasses">
            <a:extLst>
              <a:ext uri="{FF2B5EF4-FFF2-40B4-BE49-F238E27FC236}">
                <a16:creationId xmlns:a16="http://schemas.microsoft.com/office/drawing/2014/main" id="{110C08E1-2BF2-4B3D-BF77-30D7516BF4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4076" y="5034880"/>
            <a:ext cx="914400" cy="914400"/>
          </a:xfrm>
          <a:prstGeom prst="rect">
            <a:avLst/>
          </a:prstGeom>
        </p:spPr>
      </p:pic>
      <p:pic>
        <p:nvPicPr>
          <p:cNvPr id="2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33AB6049-D00C-4ADC-B058-5A907FB835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34" y="4157080"/>
            <a:ext cx="712080" cy="71208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0BAFB17F-BB80-4EE7-9754-2115BF266C1B}"/>
              </a:ext>
            </a:extLst>
          </p:cNvPr>
          <p:cNvGrpSpPr/>
          <p:nvPr/>
        </p:nvGrpSpPr>
        <p:grpSpPr>
          <a:xfrm>
            <a:off x="3325724" y="3150884"/>
            <a:ext cx="1068040" cy="1010286"/>
            <a:chOff x="3267528" y="2997092"/>
            <a:chExt cx="1068040" cy="1010286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786708DD-B640-4FBB-98E5-7022A2310311}"/>
                </a:ext>
              </a:extLst>
            </p:cNvPr>
            <p:cNvGrpSpPr/>
            <p:nvPr/>
          </p:nvGrpSpPr>
          <p:grpSpPr>
            <a:xfrm>
              <a:off x="3402544" y="3069481"/>
              <a:ext cx="871575" cy="847844"/>
              <a:chOff x="3461664" y="3293445"/>
              <a:chExt cx="871575" cy="847844"/>
            </a:xfrm>
          </p:grpSpPr>
          <p:pic>
            <p:nvPicPr>
              <p:cNvPr id="7" name="Graphic 6" descr="Raised hand">
                <a:extLst>
                  <a:ext uri="{FF2B5EF4-FFF2-40B4-BE49-F238E27FC236}">
                    <a16:creationId xmlns:a16="http://schemas.microsoft.com/office/drawing/2014/main" id="{A7E693F6-63E3-495B-9721-1FF1793546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3492064" y="3293445"/>
                <a:ext cx="841175" cy="841175"/>
              </a:xfrm>
              <a:prstGeom prst="rect">
                <a:avLst/>
              </a:prstGeom>
            </p:spPr>
          </p:pic>
          <p:pic>
            <p:nvPicPr>
              <p:cNvPr id="25" name="Graphic 24" descr="Fire">
                <a:extLst>
                  <a:ext uri="{FF2B5EF4-FFF2-40B4-BE49-F238E27FC236}">
                    <a16:creationId xmlns:a16="http://schemas.microsoft.com/office/drawing/2014/main" id="{D1E0F68A-8548-4B2E-921D-77147724C4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3461664" y="3684089"/>
                <a:ext cx="457200" cy="457200"/>
              </a:xfrm>
              <a:prstGeom prst="rect">
                <a:avLst/>
              </a:prstGeom>
            </p:spPr>
          </p:pic>
        </p:grp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1F0B27AA-7A9F-4CD5-8200-5FCCBCF30F27}"/>
                </a:ext>
              </a:extLst>
            </p:cNvPr>
            <p:cNvSpPr/>
            <p:nvPr/>
          </p:nvSpPr>
          <p:spPr>
            <a:xfrm>
              <a:off x="3267528" y="2997092"/>
              <a:ext cx="1068040" cy="1010286"/>
            </a:xfrm>
            <a:prstGeom prst="ellipse">
              <a:avLst/>
            </a:prstGeom>
            <a:noFill/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600" dirty="0"/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2DAB22D4-D4FF-4C54-95B1-40E45DBFA014}"/>
              </a:ext>
            </a:extLst>
          </p:cNvPr>
          <p:cNvSpPr/>
          <p:nvPr/>
        </p:nvSpPr>
        <p:spPr>
          <a:xfrm>
            <a:off x="7157303" y="4800278"/>
            <a:ext cx="4528169" cy="2031325"/>
          </a:xfrm>
          <a:prstGeom prst="rect">
            <a:avLst/>
          </a:prstGeom>
          <a:solidFill>
            <a:srgbClr val="F3BF99"/>
          </a:solid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cs typeface="Calibri" panose="020F0502020204030204" pitchFamily="34" charset="0"/>
              </a:rPr>
              <a:t>Практически весь солнечный УФ-С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Calibri" panose="020F0502020204030204" pitchFamily="34" charset="0"/>
              </a:rPr>
              <a:t>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cs typeface="Calibri" panose="020F0502020204030204" pitchFamily="34" charset="0"/>
              </a:rPr>
              <a:t>и около 90% УФ-В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Calibri" panose="020F0502020204030204" pitchFamily="34" charset="0"/>
              </a:rPr>
              <a:t>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cs typeface="Calibri" panose="020F0502020204030204" pitchFamily="34" charset="0"/>
              </a:rPr>
              <a:t>поглощаются при прохождении излучения через земную атмосферу.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cs typeface="Calibri" panose="020F0502020204030204" pitchFamily="34" charset="0"/>
              </a:rPr>
              <a:t>Прямое воздействие УФ ламп на человека опасно. Поэтому их нужно использовать в специальных приборах без присутствия человека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cs typeface="Calibri" panose="020F0502020204030204" pitchFamily="34" charset="0"/>
            </a:endParaRPr>
          </a:p>
        </p:txBody>
      </p:sp>
      <p:graphicFrame>
        <p:nvGraphicFramePr>
          <p:cNvPr id="44" name="Table 3">
            <a:extLst>
              <a:ext uri="{FF2B5EF4-FFF2-40B4-BE49-F238E27FC236}">
                <a16:creationId xmlns:a16="http://schemas.microsoft.com/office/drawing/2014/main" id="{B530EE79-D783-4F31-B1E5-FD0C870E12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337120"/>
              </p:ext>
            </p:extLst>
          </p:nvPr>
        </p:nvGraphicFramePr>
        <p:xfrm>
          <a:off x="199577" y="1761951"/>
          <a:ext cx="2651247" cy="22056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651247">
                  <a:extLst>
                    <a:ext uri="{9D8B030D-6E8A-4147-A177-3AD203B41FA5}">
                      <a16:colId xmlns:a16="http://schemas.microsoft.com/office/drawing/2014/main" val="23863161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2000" b="1" cap="all" baseline="0" dirty="0">
                          <a:solidFill>
                            <a:schemeClr val="bg1"/>
                          </a:solidFill>
                        </a:rPr>
                        <a:t>ЧТОБЫ ИЗБЕЖАТЬ ПОСЛЕДСТВИЙ взаимодействия с УФ, НЕОБХОДИМО ИСПОЛЬЗОВАТЬ ЗАЩИТНЫЕ СРЕДСТВА</a:t>
                      </a:r>
                      <a:endParaRPr lang="en-US" sz="2000" b="1" cap="all" baseline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7200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967116"/>
                  </a:ext>
                </a:extLst>
              </a:tr>
            </a:tbl>
          </a:graphicData>
        </a:graphic>
      </p:graphicFrame>
      <p:pic>
        <p:nvPicPr>
          <p:cNvPr id="46" name="Graphic 45" descr="Beach umbrella">
            <a:extLst>
              <a:ext uri="{FF2B5EF4-FFF2-40B4-BE49-F238E27FC236}">
                <a16:creationId xmlns:a16="http://schemas.microsoft.com/office/drawing/2014/main" id="{7FFB7616-7726-4975-AD19-8C7EF848B9F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869148" y="5713938"/>
            <a:ext cx="914400" cy="914400"/>
          </a:xfrm>
          <a:prstGeom prst="rect">
            <a:avLst/>
          </a:prstGeom>
        </p:spPr>
      </p:pic>
      <p:sp>
        <p:nvSpPr>
          <p:cNvPr id="47" name="Oval 46">
            <a:extLst>
              <a:ext uri="{FF2B5EF4-FFF2-40B4-BE49-F238E27FC236}">
                <a16:creationId xmlns:a16="http://schemas.microsoft.com/office/drawing/2014/main" id="{4B57ABFB-92A6-4C3A-9DF4-A0490B4C6706}"/>
              </a:ext>
            </a:extLst>
          </p:cNvPr>
          <p:cNvSpPr/>
          <p:nvPr/>
        </p:nvSpPr>
        <p:spPr>
          <a:xfrm>
            <a:off x="196987" y="4074898"/>
            <a:ext cx="1068040" cy="101028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4BDE4017-5540-4680-8C8E-B973B82C29C5}"/>
              </a:ext>
            </a:extLst>
          </p:cNvPr>
          <p:cNvSpPr/>
          <p:nvPr/>
        </p:nvSpPr>
        <p:spPr>
          <a:xfrm>
            <a:off x="963003" y="4938994"/>
            <a:ext cx="1068040" cy="101028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1608D00B-CAF0-4436-AAD0-6C8F07897105}"/>
              </a:ext>
            </a:extLst>
          </p:cNvPr>
          <p:cNvSpPr/>
          <p:nvPr/>
        </p:nvSpPr>
        <p:spPr>
          <a:xfrm>
            <a:off x="1782784" y="5661248"/>
            <a:ext cx="1068040" cy="101028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313600B2-B762-45CF-B004-E986679549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45313" y1="13559" x2="35863" y2="25593"/>
                        <a14:foregroundMark x1="12599" y1="63286" x2="32813" y2="88136"/>
                        <a14:foregroundMark x1="32813" y1="88136" x2="76563" y2="83051"/>
                        <a14:foregroundMark x1="76563" y1="83051" x2="70313" y2="40678"/>
                        <a14:foregroundMark x1="70313" y1="40678" x2="48438" y2="23729"/>
                        <a14:backgroundMark x1="7813" y1="62712" x2="26563" y2="23729"/>
                        <a14:backgroundMark x1="32813" y1="23729" x2="14063" y2="55932"/>
                        <a14:backgroundMark x1="4688" y1="72881" x2="14063" y2="593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007" y="142200"/>
            <a:ext cx="1304242" cy="1202349"/>
          </a:xfrm>
          <a:prstGeom prst="rect">
            <a:avLst/>
          </a:prstGeom>
        </p:spPr>
      </p:pic>
      <p:sp>
        <p:nvSpPr>
          <p:cNvPr id="51" name="Oval 50">
            <a:extLst>
              <a:ext uri="{FF2B5EF4-FFF2-40B4-BE49-F238E27FC236}">
                <a16:creationId xmlns:a16="http://schemas.microsoft.com/office/drawing/2014/main" id="{CFFBDA5C-F381-4553-8BC9-AA1B114AAC3F}"/>
              </a:ext>
            </a:extLst>
          </p:cNvPr>
          <p:cNvSpPr/>
          <p:nvPr/>
        </p:nvSpPr>
        <p:spPr>
          <a:xfrm rot="1903994">
            <a:off x="7264721" y="2067206"/>
            <a:ext cx="220680" cy="50696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endParaRPr lang="en-US" sz="1600" dirty="0"/>
          </a:p>
        </p:txBody>
      </p:sp>
      <p:pic>
        <p:nvPicPr>
          <p:cNvPr id="4" name="Рисунок 3" descr="Изображение выглядит как человек, внешний, вода, женщина&#10;&#10;Автоматически созданное описание">
            <a:extLst>
              <a:ext uri="{FF2B5EF4-FFF2-40B4-BE49-F238E27FC236}">
                <a16:creationId xmlns:a16="http://schemas.microsoft.com/office/drawing/2014/main" id="{9D7C7BB2-B042-407E-89AF-557DD6CF960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303" y="1973339"/>
            <a:ext cx="4518759" cy="25899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952CF5E6-6E9A-47C3-890D-1D986DED905D}"/>
              </a:ext>
            </a:extLst>
          </p:cNvPr>
          <p:cNvGrpSpPr/>
          <p:nvPr/>
        </p:nvGrpSpPr>
        <p:grpSpPr>
          <a:xfrm>
            <a:off x="3333464" y="4409044"/>
            <a:ext cx="1068040" cy="1010286"/>
            <a:chOff x="3272940" y="4132933"/>
            <a:chExt cx="1068040" cy="1010286"/>
          </a:xfrm>
        </p:grpSpPr>
        <p:pic>
          <p:nvPicPr>
            <p:cNvPr id="9" name="Graphic 8" descr="Man with cane">
              <a:extLst>
                <a:ext uri="{FF2B5EF4-FFF2-40B4-BE49-F238E27FC236}">
                  <a16:creationId xmlns:a16="http://schemas.microsoft.com/office/drawing/2014/main" id="{AFA6073C-2797-4E41-85BC-34102A9F64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3512137" y="4308532"/>
              <a:ext cx="682788" cy="682788"/>
            </a:xfrm>
            <a:prstGeom prst="rect">
              <a:avLst/>
            </a:prstGeom>
          </p:spPr>
        </p:pic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F1651A16-6081-45EF-A98A-4996E941F128}"/>
                </a:ext>
              </a:extLst>
            </p:cNvPr>
            <p:cNvSpPr/>
            <p:nvPr/>
          </p:nvSpPr>
          <p:spPr>
            <a:xfrm>
              <a:off x="3272940" y="4132933"/>
              <a:ext cx="1068040" cy="1010286"/>
            </a:xfrm>
            <a:prstGeom prst="ellipse">
              <a:avLst/>
            </a:prstGeom>
            <a:noFill/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600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3183D95-F911-4A67-862F-2BB95D0AF838}"/>
              </a:ext>
            </a:extLst>
          </p:cNvPr>
          <p:cNvGrpSpPr/>
          <p:nvPr/>
        </p:nvGrpSpPr>
        <p:grpSpPr>
          <a:xfrm>
            <a:off x="3325724" y="5661248"/>
            <a:ext cx="1068040" cy="1010286"/>
            <a:chOff x="3265199" y="5271971"/>
            <a:chExt cx="1068040" cy="1010286"/>
          </a:xfrm>
        </p:grpSpPr>
        <p:pic>
          <p:nvPicPr>
            <p:cNvPr id="11" name="Picture 10" descr="A close up of a logo&#10;&#10;Description automatically generated">
              <a:extLst>
                <a:ext uri="{FF2B5EF4-FFF2-40B4-BE49-F238E27FC236}">
                  <a16:creationId xmlns:a16="http://schemas.microsoft.com/office/drawing/2014/main" id="{42B153E9-DE91-42C3-A192-D0459FBDBB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6294" y="5442848"/>
              <a:ext cx="661331" cy="661331"/>
            </a:xfrm>
            <a:prstGeom prst="rect">
              <a:avLst/>
            </a:prstGeom>
          </p:spPr>
        </p:pic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21BA835-6842-435E-AC88-343227EB2437}"/>
                </a:ext>
              </a:extLst>
            </p:cNvPr>
            <p:cNvSpPr/>
            <p:nvPr/>
          </p:nvSpPr>
          <p:spPr>
            <a:xfrm>
              <a:off x="3265199" y="5271971"/>
              <a:ext cx="1068040" cy="1010286"/>
            </a:xfrm>
            <a:prstGeom prst="ellipse">
              <a:avLst/>
            </a:prstGeom>
            <a:noFill/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84058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ABBBB-A0D2-4E92-AE00-B93C7735E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ОСОБЕННОСТИ БАКТЕРИЦИДНЫХ ЛАМП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0215ABB-FAEE-455A-AE22-E77431869111}"/>
              </a:ext>
            </a:extLst>
          </p:cNvPr>
          <p:cNvSpPr/>
          <p:nvPr/>
        </p:nvSpPr>
        <p:spPr>
          <a:xfrm>
            <a:off x="3367535" y="3377776"/>
            <a:ext cx="7998079" cy="2505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/>
              <a:t>~90% энергии всего УФ излучения лежит в диапазоне длины волны 254 нм</a:t>
            </a:r>
          </a:p>
          <a:p>
            <a:pPr marL="342900" indent="-342900">
              <a:lnSpc>
                <a:spcPct val="9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dirty="0"/>
          </a:p>
          <a:p>
            <a:pPr marL="342900" indent="-342900">
              <a:lnSpc>
                <a:spcPct val="9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/>
              <a:t>~ 25% от электрической мощности лампы составляет бактерицидный поток (Фбак, Вт)</a:t>
            </a:r>
          </a:p>
          <a:p>
            <a:pPr marL="342900" indent="-342900">
              <a:lnSpc>
                <a:spcPct val="9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lnSpc>
                <a:spcPct val="9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cs typeface="Calibri" panose="020F0502020204030204" pitchFamily="34" charset="0"/>
              </a:rPr>
              <a:t>Помимо 254 нм в РЛ генерируется второй спектр - с длиной волны 185 нм, который </a:t>
            </a:r>
            <a:r>
              <a:rPr lang="ru-RU" b="1" dirty="0">
                <a:cs typeface="Calibri" panose="020F0502020204030204" pitchFamily="34" charset="0"/>
              </a:rPr>
              <a:t>озонирует</a:t>
            </a:r>
            <a:r>
              <a:rPr lang="ru-RU" dirty="0">
                <a:cs typeface="Calibri" panose="020F0502020204030204" pitchFamily="34" charset="0"/>
              </a:rPr>
              <a:t> воздух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309B27C-2635-4FA9-8BCA-D255CE77F976}"/>
              </a:ext>
            </a:extLst>
          </p:cNvPr>
          <p:cNvSpPr/>
          <p:nvPr/>
        </p:nvSpPr>
        <p:spPr>
          <a:xfrm>
            <a:off x="3221989" y="2805986"/>
            <a:ext cx="8289172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ru-RU" sz="2000" u="sng" dirty="0"/>
              <a:t>Особенности ртутных ламп низкого давления</a:t>
            </a:r>
            <a:r>
              <a:rPr lang="ru-RU" sz="2000" dirty="0"/>
              <a:t>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7A98B3B-A4FC-476B-9F48-C2A2DEED2681}"/>
              </a:ext>
            </a:extLst>
          </p:cNvPr>
          <p:cNvSpPr/>
          <p:nvPr/>
        </p:nvSpPr>
        <p:spPr>
          <a:xfrm>
            <a:off x="3717140" y="6093296"/>
            <a:ext cx="7491428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2400" b="1" dirty="0">
                <a:solidFill>
                  <a:schemeClr val="accent1"/>
                </a:solidFill>
                <a:cs typeface="Calibri" panose="020F0502020204030204" pitchFamily="34" charset="0"/>
              </a:rPr>
              <a:t>Озон – сильнодействующий канцероген и яд! </a:t>
            </a:r>
            <a:endParaRPr lang="ru-RU" dirty="0">
              <a:solidFill>
                <a:schemeClr val="accent1"/>
              </a:solidFill>
              <a:cs typeface="Calibri" panose="020F0502020204030204" pitchFamily="34" charset="0"/>
            </a:endParaRPr>
          </a:p>
        </p:txBody>
      </p:sp>
      <p:graphicFrame>
        <p:nvGraphicFramePr>
          <p:cNvPr id="12" name="Table 3">
            <a:extLst>
              <a:ext uri="{FF2B5EF4-FFF2-40B4-BE49-F238E27FC236}">
                <a16:creationId xmlns:a16="http://schemas.microsoft.com/office/drawing/2014/main" id="{A402AD2A-4024-4566-B88E-B798DD793D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750884"/>
              </p:ext>
            </p:extLst>
          </p:nvPr>
        </p:nvGraphicFramePr>
        <p:xfrm>
          <a:off x="199577" y="1761951"/>
          <a:ext cx="2651247" cy="9864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651247">
                  <a:extLst>
                    <a:ext uri="{9D8B030D-6E8A-4147-A177-3AD203B41FA5}">
                      <a16:colId xmlns:a16="http://schemas.microsoft.com/office/drawing/2014/main" val="23863161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b="1" cap="all" baseline="0" dirty="0">
                          <a:solidFill>
                            <a:schemeClr val="bg1"/>
                          </a:solidFill>
                        </a:rPr>
                        <a:t>Что препятствует выделению озона?</a:t>
                      </a:r>
                      <a:endParaRPr lang="en-US" sz="2000" b="1" cap="all" baseline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7200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967116"/>
                  </a:ext>
                </a:extLst>
              </a:tr>
            </a:tbl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72655D84-6F71-46B5-8EE2-A124A0418118}"/>
              </a:ext>
            </a:extLst>
          </p:cNvPr>
          <p:cNvSpPr/>
          <p:nvPr/>
        </p:nvSpPr>
        <p:spPr>
          <a:xfrm>
            <a:off x="177427" y="3389351"/>
            <a:ext cx="269554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cap="all" dirty="0">
                <a:solidFill>
                  <a:schemeClr val="bg1"/>
                </a:solidFill>
              </a:rPr>
              <a:t>Специальное </a:t>
            </a:r>
          </a:p>
          <a:p>
            <a:pPr algn="ctr"/>
            <a:r>
              <a:rPr lang="ru-RU" sz="2400" b="1" cap="all" dirty="0">
                <a:solidFill>
                  <a:schemeClr val="bg1"/>
                </a:solidFill>
              </a:rPr>
              <a:t>Стекло!</a:t>
            </a:r>
            <a:endParaRPr lang="en-US" sz="240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D8AE302-D0E9-4259-85F2-78970B0A27CF}"/>
              </a:ext>
            </a:extLst>
          </p:cNvPr>
          <p:cNvSpPr/>
          <p:nvPr/>
        </p:nvSpPr>
        <p:spPr>
          <a:xfrm>
            <a:off x="3225500" y="1988711"/>
            <a:ext cx="8450562" cy="618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ru-RU" dirty="0"/>
              <a:t>Безозоновые бактерицидные </a:t>
            </a:r>
            <a:r>
              <a:rPr lang="en-US" dirty="0"/>
              <a:t>LEDVANCE TIBERA </a:t>
            </a:r>
            <a:r>
              <a:rPr lang="ru-RU" dirty="0"/>
              <a:t>относятся к типу ртутных ламп </a:t>
            </a:r>
            <a:r>
              <a:rPr lang="ru-RU" b="1" dirty="0"/>
              <a:t>низкого</a:t>
            </a:r>
            <a:r>
              <a:rPr lang="ru-RU" dirty="0"/>
              <a:t> давления</a:t>
            </a:r>
          </a:p>
        </p:txBody>
      </p:sp>
    </p:spTree>
    <p:extLst>
      <p:ext uri="{BB962C8B-B14F-4D97-AF65-F5344CB8AC3E}">
        <p14:creationId xmlns:p14="http://schemas.microsoft.com/office/powerpoint/2010/main" val="3891624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6274EE-65BA-49A4-8B97-1EB8D95811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5500" y="908720"/>
            <a:ext cx="8775156" cy="677491"/>
          </a:xfrm>
        </p:spPr>
        <p:txBody>
          <a:bodyPr/>
          <a:lstStyle/>
          <a:p>
            <a:r>
              <a:rPr lang="ru-RU" dirty="0">
                <a:cs typeface="Calibri" panose="020F0502020204030204" pitchFamily="34" charset="0"/>
              </a:rPr>
              <a:t>СТЕКЛО – ВАЖНАЯ СОСТАВЛЯЮЩАЯ БАКТЕРИЦИДНЫХ ЛАМП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5B5068B-0C80-435A-B4ED-860C172AD1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311024"/>
              </p:ext>
            </p:extLst>
          </p:nvPr>
        </p:nvGraphicFramePr>
        <p:xfrm>
          <a:off x="199577" y="1761951"/>
          <a:ext cx="2728071" cy="37296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728071">
                  <a:extLst>
                    <a:ext uri="{9D8B030D-6E8A-4147-A177-3AD203B41FA5}">
                      <a16:colId xmlns:a16="http://schemas.microsoft.com/office/drawing/2014/main" val="23863161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2400" b="1" cap="all" baseline="0" dirty="0">
                          <a:solidFill>
                            <a:schemeClr val="bg1"/>
                          </a:solidFill>
                        </a:rPr>
                        <a:t>УВИОЛЕВОЕ СТЕКЛО ПРОПУСКАЕТ ПОЛЕЗНОЕ ИЗЛУЧЕНИЕ 254 НМ И ОТСЕКАЕТ ДЛИНУ ВОЛНЫ,  ПРИ КОТОРОЙ ОБРАЗУЕТСЯ ОЗОН</a:t>
                      </a:r>
                    </a:p>
                  </a:txBody>
                  <a:tcPr marL="0" marR="0" marT="0" marB="7200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967116"/>
                  </a:ext>
                </a:extLst>
              </a:tr>
            </a:tbl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5E74AAD-28CA-4D5F-8FE9-B816293B9462}"/>
              </a:ext>
            </a:extLst>
          </p:cNvPr>
          <p:cNvCxnSpPr/>
          <p:nvPr/>
        </p:nvCxnSpPr>
        <p:spPr>
          <a:xfrm>
            <a:off x="3814278" y="3428779"/>
            <a:ext cx="2880320" cy="0"/>
          </a:xfrm>
          <a:prstGeom prst="line">
            <a:avLst/>
          </a:prstGeom>
          <a:ln w="85725" cmpd="sng"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295" endPos="92000" dist="1016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FA48604-9958-4F13-ABDD-408FB73D0D06}"/>
              </a:ext>
            </a:extLst>
          </p:cNvPr>
          <p:cNvCxnSpPr/>
          <p:nvPr/>
        </p:nvCxnSpPr>
        <p:spPr>
          <a:xfrm>
            <a:off x="8256240" y="3428779"/>
            <a:ext cx="2880320" cy="0"/>
          </a:xfrm>
          <a:prstGeom prst="line">
            <a:avLst/>
          </a:prstGeom>
          <a:ln w="85725" cmpd="sng"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295" endPos="92000" dist="1016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A7EF0F6-270D-4E40-BDCD-2A17E7DE1B4F}"/>
              </a:ext>
            </a:extLst>
          </p:cNvPr>
          <p:cNvCxnSpPr/>
          <p:nvPr/>
        </p:nvCxnSpPr>
        <p:spPr>
          <a:xfrm flipV="1">
            <a:off x="5510450" y="2572303"/>
            <a:ext cx="998423" cy="783554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3FFEB51-4172-43B9-A434-C4974857FE41}"/>
              </a:ext>
            </a:extLst>
          </p:cNvPr>
          <p:cNvCxnSpPr/>
          <p:nvPr/>
        </p:nvCxnSpPr>
        <p:spPr>
          <a:xfrm flipV="1">
            <a:off x="10255712" y="2552857"/>
            <a:ext cx="998423" cy="783554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FA16921-63C6-4423-A63C-D0418D0570AB}"/>
              </a:ext>
            </a:extLst>
          </p:cNvPr>
          <p:cNvCxnSpPr/>
          <p:nvPr/>
        </p:nvCxnSpPr>
        <p:spPr>
          <a:xfrm flipV="1">
            <a:off x="8889405" y="2593194"/>
            <a:ext cx="998423" cy="78355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78C1946-4FFD-4637-BA22-28B9EB9D28AE}"/>
              </a:ext>
            </a:extLst>
          </p:cNvPr>
          <p:cNvCxnSpPr>
            <a:cxnSpLocks/>
          </p:cNvCxnSpPr>
          <p:nvPr/>
        </p:nvCxnSpPr>
        <p:spPr>
          <a:xfrm flipV="1">
            <a:off x="8147460" y="3495902"/>
            <a:ext cx="677249" cy="59604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05C3A90-E8A2-4960-8A67-DCDE52658C04}"/>
              </a:ext>
            </a:extLst>
          </p:cNvPr>
          <p:cNvCxnSpPr>
            <a:cxnSpLocks/>
          </p:cNvCxnSpPr>
          <p:nvPr/>
        </p:nvCxnSpPr>
        <p:spPr>
          <a:xfrm flipV="1">
            <a:off x="9575859" y="3499713"/>
            <a:ext cx="623938" cy="59261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10EC656-D3C8-4F73-A860-72A137F4AAA1}"/>
              </a:ext>
            </a:extLst>
          </p:cNvPr>
          <p:cNvCxnSpPr>
            <a:cxnSpLocks/>
          </p:cNvCxnSpPr>
          <p:nvPr/>
        </p:nvCxnSpPr>
        <p:spPr>
          <a:xfrm flipV="1">
            <a:off x="4779206" y="3486557"/>
            <a:ext cx="623938" cy="59261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FB9CA8D-E5F8-40A5-AF58-BDC169D26AB6}"/>
              </a:ext>
            </a:extLst>
          </p:cNvPr>
          <p:cNvCxnSpPr>
            <a:cxnSpLocks/>
          </p:cNvCxnSpPr>
          <p:nvPr/>
        </p:nvCxnSpPr>
        <p:spPr>
          <a:xfrm flipV="1">
            <a:off x="3619940" y="3495902"/>
            <a:ext cx="677249" cy="59604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D060641-D3B7-4999-B436-B250D2D6A965}"/>
              </a:ext>
            </a:extLst>
          </p:cNvPr>
          <p:cNvSpPr txBox="1"/>
          <p:nvPr/>
        </p:nvSpPr>
        <p:spPr>
          <a:xfrm rot="19323226">
            <a:off x="8783363" y="2683478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185 нм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E027B78-6EB3-4B46-BFB8-1281D628DB24}"/>
              </a:ext>
            </a:extLst>
          </p:cNvPr>
          <p:cNvSpPr txBox="1"/>
          <p:nvPr/>
        </p:nvSpPr>
        <p:spPr>
          <a:xfrm rot="19323226">
            <a:off x="9092365" y="3670925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254 нм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F031341-5BA2-4E05-868E-4247B63F823B}"/>
              </a:ext>
            </a:extLst>
          </p:cNvPr>
          <p:cNvSpPr txBox="1"/>
          <p:nvPr/>
        </p:nvSpPr>
        <p:spPr>
          <a:xfrm rot="19323226">
            <a:off x="7741993" y="3611783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185 нм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8843597-E9D5-48F3-8463-AFDC33717B05}"/>
              </a:ext>
            </a:extLst>
          </p:cNvPr>
          <p:cNvSpPr txBox="1"/>
          <p:nvPr/>
        </p:nvSpPr>
        <p:spPr>
          <a:xfrm rot="18984749">
            <a:off x="4221999" y="3703710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254 нм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37A88F-2B33-4ADF-B084-A8D7EE2F7FB0}"/>
              </a:ext>
            </a:extLst>
          </p:cNvPr>
          <p:cNvSpPr txBox="1"/>
          <p:nvPr/>
        </p:nvSpPr>
        <p:spPr>
          <a:xfrm rot="19323226">
            <a:off x="3214196" y="3611783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185 нм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06840A6-D561-4DB3-93FC-77503AADAAB4}"/>
              </a:ext>
            </a:extLst>
          </p:cNvPr>
          <p:cNvSpPr txBox="1"/>
          <p:nvPr/>
        </p:nvSpPr>
        <p:spPr>
          <a:xfrm>
            <a:off x="5727922" y="3507119"/>
            <a:ext cx="899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трубка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EF816C7-E965-496C-8CDE-2B06F63C4DF8}"/>
              </a:ext>
            </a:extLst>
          </p:cNvPr>
          <p:cNvSpPr txBox="1"/>
          <p:nvPr/>
        </p:nvSpPr>
        <p:spPr>
          <a:xfrm>
            <a:off x="10304993" y="3553748"/>
            <a:ext cx="899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трубка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CF18D9E-E59F-4F7E-9921-43694733584E}"/>
              </a:ext>
            </a:extLst>
          </p:cNvPr>
          <p:cNvSpPr txBox="1"/>
          <p:nvPr/>
        </p:nvSpPr>
        <p:spPr>
          <a:xfrm rot="19323226">
            <a:off x="5295644" y="2779574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254 нм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C940376-5F5D-48FB-B462-A2F5770FEF3B}"/>
              </a:ext>
            </a:extLst>
          </p:cNvPr>
          <p:cNvSpPr txBox="1"/>
          <p:nvPr/>
        </p:nvSpPr>
        <p:spPr>
          <a:xfrm rot="19323226">
            <a:off x="10009166" y="2731385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254 нм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4BD944-8625-45D7-808D-AE64AD88F83A}"/>
              </a:ext>
            </a:extLst>
          </p:cNvPr>
          <p:cNvSpPr/>
          <p:nvPr/>
        </p:nvSpPr>
        <p:spPr>
          <a:xfrm>
            <a:off x="3528596" y="1851189"/>
            <a:ext cx="304153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УВИОЛЕВОЕ</a:t>
            </a:r>
            <a:endParaRPr lang="en-US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F34187A-6616-4359-AFB6-743094034687}"/>
              </a:ext>
            </a:extLst>
          </p:cNvPr>
          <p:cNvSpPr/>
          <p:nvPr/>
        </p:nvSpPr>
        <p:spPr>
          <a:xfrm>
            <a:off x="8238553" y="1854333"/>
            <a:ext cx="297049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КВАРЦЕВОЕ</a:t>
            </a:r>
            <a:endParaRPr lang="en-US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6" name="Picture 2">
            <a:extLst>
              <a:ext uri="{FF2B5EF4-FFF2-40B4-BE49-F238E27FC236}">
                <a16:creationId xmlns:a16="http://schemas.microsoft.com/office/drawing/2014/main" id="{1A7781B3-8AF6-42CA-BE21-1739364510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31"/>
          <a:stretch/>
        </p:blipFill>
        <p:spPr bwMode="auto">
          <a:xfrm>
            <a:off x="8248933" y="4501452"/>
            <a:ext cx="3252907" cy="2414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Группа 12">
            <a:extLst>
              <a:ext uri="{FF2B5EF4-FFF2-40B4-BE49-F238E27FC236}">
                <a16:creationId xmlns:a16="http://schemas.microsoft.com/office/drawing/2014/main" id="{3C5BACB0-513E-43FE-85F3-204F23BC4355}"/>
              </a:ext>
            </a:extLst>
          </p:cNvPr>
          <p:cNvGrpSpPr/>
          <p:nvPr/>
        </p:nvGrpSpPr>
        <p:grpSpPr>
          <a:xfrm>
            <a:off x="3068428" y="4605019"/>
            <a:ext cx="4948735" cy="2064341"/>
            <a:chOff x="5038739" y="2299779"/>
            <a:chExt cx="7057820" cy="3096344"/>
          </a:xfrm>
        </p:grpSpPr>
        <p:pic>
          <p:nvPicPr>
            <p:cNvPr id="39" name="Picture 2" descr="cid:image005.jpg@01D59EB1.DAD3C7D0">
              <a:extLst>
                <a:ext uri="{FF2B5EF4-FFF2-40B4-BE49-F238E27FC236}">
                  <a16:creationId xmlns:a16="http://schemas.microsoft.com/office/drawing/2014/main" id="{4DB9C9E1-BC4A-4ED1-83C4-14BE0978382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196" r="18736"/>
            <a:stretch/>
          </p:blipFill>
          <p:spPr bwMode="auto">
            <a:xfrm>
              <a:off x="5038739" y="2299779"/>
              <a:ext cx="6601877" cy="3096344"/>
            </a:xfrm>
            <a:prstGeom prst="rect">
              <a:avLst/>
            </a:prstGeom>
            <a:noFill/>
            <a:ln w="9525">
              <a:solidFill>
                <a:srgbClr val="007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0" name="Прямая со стрелкой 14">
              <a:extLst>
                <a:ext uri="{FF2B5EF4-FFF2-40B4-BE49-F238E27FC236}">
                  <a16:creationId xmlns:a16="http://schemas.microsoft.com/office/drawing/2014/main" id="{2B5074CD-FB9F-41AE-BF1B-64908DAB8576}"/>
                </a:ext>
              </a:extLst>
            </p:cNvPr>
            <p:cNvCxnSpPr/>
            <p:nvPr/>
          </p:nvCxnSpPr>
          <p:spPr>
            <a:xfrm flipV="1">
              <a:off x="5568051" y="3383270"/>
              <a:ext cx="720080" cy="144016"/>
            </a:xfrm>
            <a:prstGeom prst="straightConnector1">
              <a:avLst/>
            </a:prstGeom>
            <a:ln w="19050">
              <a:solidFill>
                <a:srgbClr val="FD3E1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itle 1">
              <a:extLst>
                <a:ext uri="{FF2B5EF4-FFF2-40B4-BE49-F238E27FC236}">
                  <a16:creationId xmlns:a16="http://schemas.microsoft.com/office/drawing/2014/main" id="{348103AA-9475-491B-BD69-6103BFA8BC1B}"/>
                </a:ext>
              </a:extLst>
            </p:cNvPr>
            <p:cNvSpPr txBox="1">
              <a:spLocks/>
            </p:cNvSpPr>
            <p:nvPr/>
          </p:nvSpPr>
          <p:spPr bwMode="gray">
            <a:xfrm>
              <a:off x="5114306" y="2633767"/>
              <a:ext cx="1687544" cy="598972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None/>
                <a:defRPr sz="24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600" b="0" dirty="0">
                  <a:solidFill>
                    <a:schemeClr val="tx1"/>
                  </a:solidFill>
                </a:rPr>
                <a:t>Увиолевое стекло</a:t>
              </a:r>
              <a:r>
                <a:rPr lang="en-US" sz="1600" b="0" dirty="0">
                  <a:solidFill>
                    <a:schemeClr val="tx1"/>
                  </a:solidFill>
                </a:rPr>
                <a:t>	</a:t>
              </a:r>
            </a:p>
            <a:p>
              <a:endParaRPr lang="en-US" sz="1800" dirty="0">
                <a:solidFill>
                  <a:schemeClr val="tx2"/>
                </a:solidFill>
              </a:endParaRPr>
            </a:p>
          </p:txBody>
        </p:sp>
        <p:sp>
          <p:nvSpPr>
            <p:cNvPr id="42" name="Title 1">
              <a:extLst>
                <a:ext uri="{FF2B5EF4-FFF2-40B4-BE49-F238E27FC236}">
                  <a16:creationId xmlns:a16="http://schemas.microsoft.com/office/drawing/2014/main" id="{16F01749-758E-4130-9E4E-D08031BBF31F}"/>
                </a:ext>
              </a:extLst>
            </p:cNvPr>
            <p:cNvSpPr txBox="1">
              <a:spLocks/>
            </p:cNvSpPr>
            <p:nvPr/>
          </p:nvSpPr>
          <p:spPr bwMode="gray">
            <a:xfrm>
              <a:off x="9840416" y="4417840"/>
              <a:ext cx="2256143" cy="598972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None/>
                <a:defRPr sz="24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600" b="0" dirty="0">
                  <a:solidFill>
                    <a:schemeClr val="tx1"/>
                  </a:solidFill>
                </a:rPr>
                <a:t>Стекло для люм. ламп</a:t>
              </a:r>
              <a:r>
                <a:rPr lang="en-US" sz="1600" dirty="0">
                  <a:solidFill>
                    <a:schemeClr val="tx2"/>
                  </a:solidFill>
                </a:rPr>
                <a:t>	</a:t>
              </a:r>
            </a:p>
            <a:p>
              <a:endParaRPr lang="en-US" sz="1800" dirty="0">
                <a:solidFill>
                  <a:schemeClr val="tx2"/>
                </a:solidFill>
              </a:endParaRPr>
            </a:p>
          </p:txBody>
        </p:sp>
        <p:cxnSp>
          <p:nvCxnSpPr>
            <p:cNvPr id="43" name="Прямая со стрелкой 17">
              <a:extLst>
                <a:ext uri="{FF2B5EF4-FFF2-40B4-BE49-F238E27FC236}">
                  <a16:creationId xmlns:a16="http://schemas.microsoft.com/office/drawing/2014/main" id="{0F1D30B2-8BEA-456B-9930-274E7AEE225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840416" y="3972789"/>
              <a:ext cx="792088" cy="360040"/>
            </a:xfrm>
            <a:prstGeom prst="straightConnector1">
              <a:avLst/>
            </a:prstGeom>
            <a:ln w="19050">
              <a:solidFill>
                <a:srgbClr val="FD3E1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18">
              <a:extLst>
                <a:ext uri="{FF2B5EF4-FFF2-40B4-BE49-F238E27FC236}">
                  <a16:creationId xmlns:a16="http://schemas.microsoft.com/office/drawing/2014/main" id="{2EF69C97-D2E8-47D9-9B0D-B8E0410B646E}"/>
                </a:ext>
              </a:extLst>
            </p:cNvPr>
            <p:cNvCxnSpPr/>
            <p:nvPr/>
          </p:nvCxnSpPr>
          <p:spPr>
            <a:xfrm flipV="1">
              <a:off x="7464152" y="2339512"/>
              <a:ext cx="0" cy="2736304"/>
            </a:xfrm>
            <a:prstGeom prst="line">
              <a:avLst/>
            </a:prstGeom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itle 1">
              <a:extLst>
                <a:ext uri="{FF2B5EF4-FFF2-40B4-BE49-F238E27FC236}">
                  <a16:creationId xmlns:a16="http://schemas.microsoft.com/office/drawing/2014/main" id="{C942A2B0-CBD3-4689-80D2-9FDCD438C486}"/>
                </a:ext>
              </a:extLst>
            </p:cNvPr>
            <p:cNvSpPr txBox="1">
              <a:spLocks/>
            </p:cNvSpPr>
            <p:nvPr/>
          </p:nvSpPr>
          <p:spPr bwMode="gray">
            <a:xfrm>
              <a:off x="6744072" y="4237820"/>
              <a:ext cx="804552" cy="360040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buNone/>
                <a:defRPr sz="24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600" dirty="0">
                  <a:solidFill>
                    <a:srgbClr val="FD3E14"/>
                  </a:solidFill>
                </a:rPr>
                <a:t>254 </a:t>
              </a:r>
              <a:r>
                <a:rPr lang="ru-RU" sz="1600" dirty="0">
                  <a:solidFill>
                    <a:srgbClr val="FD3E14"/>
                  </a:solidFill>
                </a:rPr>
                <a:t>нм</a:t>
              </a:r>
              <a:endParaRPr lang="en-US" sz="1600" dirty="0">
                <a:solidFill>
                  <a:srgbClr val="FD3E14"/>
                </a:solidFill>
              </a:endParaRPr>
            </a:p>
            <a:p>
              <a:endParaRPr lang="en-US" sz="1800" dirty="0">
                <a:solidFill>
                  <a:srgbClr val="FD3E14"/>
                </a:solidFill>
              </a:endParaRPr>
            </a:p>
          </p:txBody>
        </p:sp>
      </p:grpSp>
      <p:cxnSp>
        <p:nvCxnSpPr>
          <p:cNvPr id="46" name="Прямая соединительная линия 11">
            <a:extLst>
              <a:ext uri="{FF2B5EF4-FFF2-40B4-BE49-F238E27FC236}">
                <a16:creationId xmlns:a16="http://schemas.microsoft.com/office/drawing/2014/main" id="{3AC09A44-FC74-4851-A1A2-0CEF5FCE9F88}"/>
              </a:ext>
            </a:extLst>
          </p:cNvPr>
          <p:cNvCxnSpPr>
            <a:cxnSpLocks/>
          </p:cNvCxnSpPr>
          <p:nvPr/>
        </p:nvCxnSpPr>
        <p:spPr>
          <a:xfrm flipV="1">
            <a:off x="9221888" y="4414041"/>
            <a:ext cx="0" cy="2183311"/>
          </a:xfrm>
          <a:prstGeom prst="line">
            <a:avLst/>
          </a:prstGeom>
          <a:ln w="57150">
            <a:solidFill>
              <a:srgbClr val="2828A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13">
            <a:extLst>
              <a:ext uri="{FF2B5EF4-FFF2-40B4-BE49-F238E27FC236}">
                <a16:creationId xmlns:a16="http://schemas.microsoft.com/office/drawing/2014/main" id="{EB2EAE4A-7571-4CC2-890B-B4928BB6574E}"/>
              </a:ext>
            </a:extLst>
          </p:cNvPr>
          <p:cNvCxnSpPr>
            <a:cxnSpLocks/>
          </p:cNvCxnSpPr>
          <p:nvPr/>
        </p:nvCxnSpPr>
        <p:spPr>
          <a:xfrm flipV="1">
            <a:off x="11022088" y="4350755"/>
            <a:ext cx="0" cy="2246597"/>
          </a:xfrm>
          <a:prstGeom prst="line">
            <a:avLst/>
          </a:prstGeom>
          <a:ln w="53975">
            <a:solidFill>
              <a:srgbClr val="2828A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8" name="Title 1">
            <a:extLst>
              <a:ext uri="{FF2B5EF4-FFF2-40B4-BE49-F238E27FC236}">
                <a16:creationId xmlns:a16="http://schemas.microsoft.com/office/drawing/2014/main" id="{98B6377C-7B41-4185-8A63-8A02808C55B7}"/>
              </a:ext>
            </a:extLst>
          </p:cNvPr>
          <p:cNvSpPr txBox="1">
            <a:spLocks/>
          </p:cNvSpPr>
          <p:nvPr/>
        </p:nvSpPr>
        <p:spPr bwMode="gray">
          <a:xfrm>
            <a:off x="10302029" y="5384701"/>
            <a:ext cx="804552" cy="3600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dirty="0">
                <a:solidFill>
                  <a:srgbClr val="FD3E14"/>
                </a:solidFill>
              </a:rPr>
              <a:t>254 </a:t>
            </a:r>
            <a:r>
              <a:rPr lang="ru-RU" sz="1600" dirty="0">
                <a:solidFill>
                  <a:srgbClr val="FD3E14"/>
                </a:solidFill>
              </a:rPr>
              <a:t>нм</a:t>
            </a:r>
            <a:endParaRPr lang="en-US" sz="1600" dirty="0">
              <a:solidFill>
                <a:srgbClr val="FD3E14"/>
              </a:solidFill>
            </a:endParaRPr>
          </a:p>
          <a:p>
            <a:endParaRPr lang="en-US" sz="1800" dirty="0">
              <a:solidFill>
                <a:srgbClr val="FD3E14"/>
              </a:solidFill>
            </a:endParaRP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094AA11C-4DCD-4C20-8E36-1A7666644684}"/>
              </a:ext>
            </a:extLst>
          </p:cNvPr>
          <p:cNvSpPr txBox="1">
            <a:spLocks/>
          </p:cNvSpPr>
          <p:nvPr/>
        </p:nvSpPr>
        <p:spPr bwMode="gray">
          <a:xfrm>
            <a:off x="8544272" y="5445692"/>
            <a:ext cx="804552" cy="3600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>
                <a:solidFill>
                  <a:srgbClr val="FD3E14"/>
                </a:solidFill>
              </a:rPr>
              <a:t>185</a:t>
            </a:r>
            <a:r>
              <a:rPr lang="en-US" sz="1600" dirty="0">
                <a:solidFill>
                  <a:srgbClr val="FD3E14"/>
                </a:solidFill>
              </a:rPr>
              <a:t> </a:t>
            </a:r>
            <a:r>
              <a:rPr lang="ru-RU" sz="1600" dirty="0">
                <a:solidFill>
                  <a:srgbClr val="FD3E14"/>
                </a:solidFill>
              </a:rPr>
              <a:t>нм</a:t>
            </a:r>
            <a:endParaRPr lang="en-US" sz="1600" dirty="0">
              <a:solidFill>
                <a:srgbClr val="FD3E14"/>
              </a:solidFill>
            </a:endParaRPr>
          </a:p>
          <a:p>
            <a:endParaRPr lang="en-US" sz="1800" dirty="0">
              <a:solidFill>
                <a:srgbClr val="FD3E14"/>
              </a:solidFill>
            </a:endParaRPr>
          </a:p>
        </p:txBody>
      </p:sp>
      <p:cxnSp>
        <p:nvCxnSpPr>
          <p:cNvPr id="50" name="Прямая соединительная линия 32">
            <a:extLst>
              <a:ext uri="{FF2B5EF4-FFF2-40B4-BE49-F238E27FC236}">
                <a16:creationId xmlns:a16="http://schemas.microsoft.com/office/drawing/2014/main" id="{FC33BDCC-0682-445D-A174-3A2E9B9A8CC0}"/>
              </a:ext>
            </a:extLst>
          </p:cNvPr>
          <p:cNvCxnSpPr>
            <a:cxnSpLocks/>
          </p:cNvCxnSpPr>
          <p:nvPr/>
        </p:nvCxnSpPr>
        <p:spPr>
          <a:xfrm flipV="1">
            <a:off x="9577408" y="4350754"/>
            <a:ext cx="1" cy="2507246"/>
          </a:xfrm>
          <a:prstGeom prst="line">
            <a:avLst/>
          </a:prstGeom>
          <a:ln w="44450">
            <a:solidFill>
              <a:srgbClr val="FD3E14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60" name="Picture 59" descr="A close up of a logo&#10;&#10;Description automatically generated">
            <a:extLst>
              <a:ext uri="{FF2B5EF4-FFF2-40B4-BE49-F238E27FC236}">
                <a16:creationId xmlns:a16="http://schemas.microsoft.com/office/drawing/2014/main" id="{F81BAA8B-5297-4149-95E6-2CFE52546D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8627" y="5805732"/>
            <a:ext cx="940236" cy="940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239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6274EE-65BA-49A4-8B97-1EB8D95811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5500" y="908720"/>
            <a:ext cx="8775156" cy="677491"/>
          </a:xfrm>
        </p:spPr>
        <p:txBody>
          <a:bodyPr/>
          <a:lstStyle/>
          <a:p>
            <a:r>
              <a:rPr lang="ru-RU" dirty="0">
                <a:cs typeface="Calibri" panose="020F0502020204030204" pitchFamily="34" charset="0"/>
              </a:rPr>
              <a:t>ПРИМЕНЕНИЕ БАКТЕРИЦИДНЫХ ЛАМП 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5B5068B-0C80-435A-B4ED-860C172AD1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176546"/>
              </p:ext>
            </p:extLst>
          </p:nvPr>
        </p:nvGraphicFramePr>
        <p:xfrm>
          <a:off x="199577" y="1761951"/>
          <a:ext cx="2728071" cy="11692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728071">
                  <a:extLst>
                    <a:ext uri="{9D8B030D-6E8A-4147-A177-3AD203B41FA5}">
                      <a16:colId xmlns:a16="http://schemas.microsoft.com/office/drawing/2014/main" val="23863161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2400" b="1" cap="all" baseline="0" dirty="0">
                          <a:solidFill>
                            <a:schemeClr val="bg1"/>
                          </a:solidFill>
                        </a:rPr>
                        <a:t>УВИОЛЕВАЯ ЛАМПА -БЕЗОЗОНОВАЯ </a:t>
                      </a:r>
                    </a:p>
                  </a:txBody>
                  <a:tcPr marL="0" marR="0" marT="0" marB="7200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967116"/>
                  </a:ext>
                </a:extLst>
              </a:tr>
            </a:tbl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FA48604-9958-4F13-ABDD-408FB73D0D06}"/>
              </a:ext>
            </a:extLst>
          </p:cNvPr>
          <p:cNvCxnSpPr/>
          <p:nvPr/>
        </p:nvCxnSpPr>
        <p:spPr>
          <a:xfrm>
            <a:off x="8256240" y="3428779"/>
            <a:ext cx="2880320" cy="0"/>
          </a:xfrm>
          <a:prstGeom prst="line">
            <a:avLst/>
          </a:prstGeom>
          <a:ln w="85725" cmpd="sng"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295" endPos="92000" dist="1016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78C1946-4FFD-4637-BA22-28B9EB9D28AE}"/>
              </a:ext>
            </a:extLst>
          </p:cNvPr>
          <p:cNvCxnSpPr>
            <a:cxnSpLocks/>
          </p:cNvCxnSpPr>
          <p:nvPr/>
        </p:nvCxnSpPr>
        <p:spPr>
          <a:xfrm flipV="1">
            <a:off x="8147460" y="3495902"/>
            <a:ext cx="677249" cy="59604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05C3A90-E8A2-4960-8A67-DCDE52658C04}"/>
              </a:ext>
            </a:extLst>
          </p:cNvPr>
          <p:cNvCxnSpPr>
            <a:cxnSpLocks/>
          </p:cNvCxnSpPr>
          <p:nvPr/>
        </p:nvCxnSpPr>
        <p:spPr>
          <a:xfrm flipV="1">
            <a:off x="9575859" y="3499713"/>
            <a:ext cx="623938" cy="59261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BE027B78-6EB3-4B46-BFB8-1281D628DB24}"/>
              </a:ext>
            </a:extLst>
          </p:cNvPr>
          <p:cNvSpPr txBox="1"/>
          <p:nvPr/>
        </p:nvSpPr>
        <p:spPr>
          <a:xfrm rot="19323226">
            <a:off x="9092365" y="3670925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254 нм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EF816C7-E965-496C-8CDE-2B06F63C4DF8}"/>
              </a:ext>
            </a:extLst>
          </p:cNvPr>
          <p:cNvSpPr txBox="1"/>
          <p:nvPr/>
        </p:nvSpPr>
        <p:spPr>
          <a:xfrm>
            <a:off x="10304993" y="3553748"/>
            <a:ext cx="899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трубка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4BD944-8625-45D7-808D-AE64AD88F83A}"/>
              </a:ext>
            </a:extLst>
          </p:cNvPr>
          <p:cNvSpPr/>
          <p:nvPr/>
        </p:nvSpPr>
        <p:spPr>
          <a:xfrm>
            <a:off x="3225500" y="1851755"/>
            <a:ext cx="417101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БЕЗОЗОНОВАЯ</a:t>
            </a:r>
            <a:endParaRPr lang="en-US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F34187A-6616-4359-AFB6-743094034687}"/>
              </a:ext>
            </a:extLst>
          </p:cNvPr>
          <p:cNvSpPr/>
          <p:nvPr/>
        </p:nvSpPr>
        <p:spPr>
          <a:xfrm>
            <a:off x="7536161" y="1844824"/>
            <a:ext cx="418348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ОЗОНОВАЯ</a:t>
            </a:r>
            <a:endParaRPr lang="en-US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98B6377C-7B41-4185-8A63-8A02808C55B7}"/>
              </a:ext>
            </a:extLst>
          </p:cNvPr>
          <p:cNvSpPr txBox="1">
            <a:spLocks/>
          </p:cNvSpPr>
          <p:nvPr/>
        </p:nvSpPr>
        <p:spPr bwMode="gray">
          <a:xfrm>
            <a:off x="10302029" y="5384701"/>
            <a:ext cx="804552" cy="3600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dirty="0">
                <a:solidFill>
                  <a:srgbClr val="FD3E14"/>
                </a:solidFill>
              </a:rPr>
              <a:t>254 </a:t>
            </a:r>
            <a:r>
              <a:rPr lang="ru-RU" sz="1600" dirty="0">
                <a:solidFill>
                  <a:srgbClr val="FD3E14"/>
                </a:solidFill>
              </a:rPr>
              <a:t>нм</a:t>
            </a:r>
            <a:endParaRPr lang="en-US" sz="1600" dirty="0">
              <a:solidFill>
                <a:srgbClr val="FD3E14"/>
              </a:solidFill>
            </a:endParaRPr>
          </a:p>
          <a:p>
            <a:endParaRPr lang="en-US" sz="1800" dirty="0">
              <a:solidFill>
                <a:srgbClr val="FD3E14"/>
              </a:solidFill>
            </a:endParaRP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094AA11C-4DCD-4C20-8E36-1A7666644684}"/>
              </a:ext>
            </a:extLst>
          </p:cNvPr>
          <p:cNvSpPr txBox="1">
            <a:spLocks/>
          </p:cNvSpPr>
          <p:nvPr/>
        </p:nvSpPr>
        <p:spPr bwMode="gray">
          <a:xfrm>
            <a:off x="8544272" y="5445692"/>
            <a:ext cx="804552" cy="3600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>
                <a:solidFill>
                  <a:srgbClr val="FD3E14"/>
                </a:solidFill>
              </a:rPr>
              <a:t>185</a:t>
            </a:r>
            <a:r>
              <a:rPr lang="en-US" sz="1600" dirty="0">
                <a:solidFill>
                  <a:srgbClr val="FD3E14"/>
                </a:solidFill>
              </a:rPr>
              <a:t> </a:t>
            </a:r>
            <a:r>
              <a:rPr lang="ru-RU" sz="1600" dirty="0">
                <a:solidFill>
                  <a:srgbClr val="FD3E14"/>
                </a:solidFill>
              </a:rPr>
              <a:t>нм</a:t>
            </a:r>
            <a:endParaRPr lang="en-US" sz="1600" dirty="0">
              <a:solidFill>
                <a:srgbClr val="FD3E14"/>
              </a:solidFill>
            </a:endParaRPr>
          </a:p>
          <a:p>
            <a:endParaRPr lang="en-US" sz="1800" dirty="0">
              <a:solidFill>
                <a:srgbClr val="FD3E14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D10EA5-B5FE-4BC7-9338-0F93FE9250AB}"/>
              </a:ext>
            </a:extLst>
          </p:cNvPr>
          <p:cNvSpPr/>
          <p:nvPr/>
        </p:nvSpPr>
        <p:spPr>
          <a:xfrm>
            <a:off x="7536160" y="2708920"/>
            <a:ext cx="4183489" cy="1744472"/>
          </a:xfrm>
          <a:prstGeom prst="rect">
            <a:avLst/>
          </a:prstGeom>
          <a:solidFill>
            <a:schemeClr val="bg1"/>
          </a:solidFill>
          <a:ln>
            <a:solidFill>
              <a:srgbClr val="FD3E14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2000" dirty="0">
                <a:solidFill>
                  <a:schemeClr val="accent1"/>
                </a:solidFill>
              </a:rPr>
              <a:t>При дезинфекции </a:t>
            </a:r>
            <a:r>
              <a:rPr lang="ru-RU" sz="2000" b="1" dirty="0">
                <a:solidFill>
                  <a:schemeClr val="accent1"/>
                </a:solidFill>
              </a:rPr>
              <a:t>ЗАПРЕЩЕНО</a:t>
            </a:r>
            <a:r>
              <a:rPr lang="ru-RU" sz="2000" dirty="0">
                <a:solidFill>
                  <a:schemeClr val="accent1"/>
                </a:solidFill>
              </a:rPr>
              <a:t> находиться в помещении!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AB022BD-8E1A-4B35-B8E6-F1A68307495A}"/>
              </a:ext>
            </a:extLst>
          </p:cNvPr>
          <p:cNvSpPr/>
          <p:nvPr/>
        </p:nvSpPr>
        <p:spPr>
          <a:xfrm>
            <a:off x="7536160" y="4430824"/>
            <a:ext cx="4183488" cy="1744468"/>
          </a:xfrm>
          <a:prstGeom prst="rect">
            <a:avLst/>
          </a:prstGeom>
          <a:solidFill>
            <a:schemeClr val="bg1"/>
          </a:solidFill>
          <a:ln>
            <a:solidFill>
              <a:srgbClr val="FD3E14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2000" dirty="0">
                <a:solidFill>
                  <a:schemeClr val="accent1"/>
                </a:solidFill>
              </a:rPr>
              <a:t>После дезинфекции необходимо</a:t>
            </a:r>
          </a:p>
          <a:p>
            <a:pPr algn="ctr"/>
            <a:r>
              <a:rPr lang="ru-RU" sz="2000" b="1" dirty="0">
                <a:solidFill>
                  <a:schemeClr val="accent1"/>
                </a:solidFill>
              </a:rPr>
              <a:t>ПРОВЕТРИВАНИЕ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3CB9A22-1686-47B4-8ADB-4201C7AEF3D0}"/>
              </a:ext>
            </a:extLst>
          </p:cNvPr>
          <p:cNvSpPr txBox="1"/>
          <p:nvPr/>
        </p:nvSpPr>
        <p:spPr>
          <a:xfrm>
            <a:off x="3213027" y="2714453"/>
            <a:ext cx="4183488" cy="34778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/>
              <a:t>МОЖЕТ ПРИМЕНЯТЬСЯ </a:t>
            </a:r>
          </a:p>
          <a:p>
            <a:r>
              <a:rPr lang="ru-RU" sz="2000" dirty="0"/>
              <a:t>в присутствии людей:</a:t>
            </a:r>
          </a:p>
          <a:p>
            <a:endParaRPr lang="ru-RU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В </a:t>
            </a:r>
            <a:r>
              <a:rPr lang="ru-RU" sz="2000" b="1" dirty="0"/>
              <a:t>закрытом</a:t>
            </a:r>
            <a:r>
              <a:rPr lang="ru-RU" sz="2000" dirty="0"/>
              <a:t> облучателе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В </a:t>
            </a:r>
            <a:r>
              <a:rPr lang="ru-RU" sz="2000" b="1" dirty="0"/>
              <a:t>комбинированном </a:t>
            </a:r>
            <a:r>
              <a:rPr lang="ru-RU" sz="2000" dirty="0"/>
              <a:t>облучателе при наличии </a:t>
            </a:r>
            <a:r>
              <a:rPr lang="ru-RU" sz="2000" b="1" dirty="0"/>
              <a:t>экрана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В </a:t>
            </a:r>
            <a:r>
              <a:rPr lang="ru-RU" sz="2000" b="1" dirty="0"/>
              <a:t>открытом</a:t>
            </a:r>
            <a:r>
              <a:rPr lang="ru-RU" sz="2000" dirty="0"/>
              <a:t> облучателе, если </a:t>
            </a:r>
            <a:r>
              <a:rPr lang="ru-RU" sz="2000" b="1" dirty="0"/>
              <a:t>персонал защищен </a:t>
            </a:r>
            <a:r>
              <a:rPr lang="ru-RU" sz="2000" dirty="0"/>
              <a:t>от УФ-излучения (очки, перчатки, спецодежда)</a:t>
            </a:r>
            <a:endParaRPr lang="ru-RU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8E7A6C9-95D6-49CF-ADDB-42486886ECE0}"/>
              </a:ext>
            </a:extLst>
          </p:cNvPr>
          <p:cNvSpPr/>
          <p:nvPr/>
        </p:nvSpPr>
        <p:spPr>
          <a:xfrm>
            <a:off x="3213026" y="6314506"/>
            <a:ext cx="85066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>
                <a:solidFill>
                  <a:schemeClr val="accent1"/>
                </a:solidFill>
              </a:rPr>
              <a:t>ПРЯМОЕ ВОЗДЕЙСТВИЕ УФ-С НА ЧЕЛОВЕКА - ОПАСНО</a:t>
            </a:r>
            <a:endParaRPr lang="en-US" sz="20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8458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f5bb7b3d-1fb8-443e-b5f5-17fa291ea9d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MASTERWIZARD" val="LEDVANCE_LOGO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MASTERWIZARD" val="LEDVANCE_LOGO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MASTERWIZARD" val="LEDVANCE_LOGO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MASTERWIZARD" val="LEDVANCE_LOGO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MASTERWIZARD" val="LEDVANCE_LOGO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LEDVANCE">
  <a:themeElements>
    <a:clrScheme name="Custom 6">
      <a:dk1>
        <a:sysClr val="windowText" lastClr="000000"/>
      </a:dk1>
      <a:lt1>
        <a:sysClr val="window" lastClr="FFFFFF"/>
      </a:lt1>
      <a:dk2>
        <a:srgbClr val="6F6F6F"/>
      </a:dk2>
      <a:lt2>
        <a:srgbClr val="E6E6E6"/>
      </a:lt2>
      <a:accent1>
        <a:srgbClr val="FF6600"/>
      </a:accent1>
      <a:accent2>
        <a:srgbClr val="9C9E9F"/>
      </a:accent2>
      <a:accent3>
        <a:srgbClr val="CBCBCB"/>
      </a:accent3>
      <a:accent4>
        <a:srgbClr val="FF8555"/>
      </a:accent4>
      <a:accent5>
        <a:srgbClr val="FFA37E"/>
      </a:accent5>
      <a:accent6>
        <a:srgbClr val="FFC2A9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accent2"/>
          </a:solidFill>
        </a:ln>
      </a:spPr>
      <a:bodyPr wrap="square" rtlCol="0" anchor="ctr">
        <a:noAutofit/>
      </a:bodyPr>
      <a:lstStyle>
        <a:defPPr algn="ctr">
          <a:defRPr sz="1600" dirty="0" err="1" smtClean="0"/>
        </a:defPPr>
      </a:lst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Yellow">
      <a:srgbClr val="FFE32C"/>
    </a:custClr>
    <a:custClr name="Blue">
      <a:srgbClr val="0044FC"/>
    </a:custClr>
    <a:custClr name="Petrol">
      <a:srgbClr val="40F1B5"/>
    </a:custClr>
    <a:custClr name="Pink">
      <a:srgbClr val="D71BB6"/>
    </a:custClr>
    <a:custClr name="Red">
      <a:srgbClr val="FD3E14"/>
    </a:custClr>
  </a:custClrLst>
  <a:extLst>
    <a:ext uri="{05A4C25C-085E-4340-85A3-A5531E510DB2}">
      <thm15:themeFamily xmlns:thm15="http://schemas.microsoft.com/office/thememl/2012/main" name="160715_PPT Master.potx" id="{3A10B298-4398-4095-BB27-3EEF7789FE91}" vid="{0B2518F3-9A7F-43C5-BB66-7862999F7DCD}"/>
    </a:ext>
  </a:extLst>
</a:theme>
</file>

<file path=ppt/theme/theme2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DCDCDC"/>
      </a:dk2>
      <a:lt2>
        <a:srgbClr val="EDEDED"/>
      </a:lt2>
      <a:accent1>
        <a:srgbClr val="FF6600"/>
      </a:accent1>
      <a:accent2>
        <a:srgbClr val="878787"/>
      </a:accent2>
      <a:accent3>
        <a:srgbClr val="B4B4B4"/>
      </a:accent3>
      <a:accent4>
        <a:srgbClr val="06B2B1"/>
      </a:accent4>
      <a:accent5>
        <a:srgbClr val="3C438D"/>
      </a:accent5>
      <a:accent6>
        <a:srgbClr val="E82E8A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DCDCDC"/>
      </a:dk2>
      <a:lt2>
        <a:srgbClr val="EDEDED"/>
      </a:lt2>
      <a:accent1>
        <a:srgbClr val="FF6600"/>
      </a:accent1>
      <a:accent2>
        <a:srgbClr val="878787"/>
      </a:accent2>
      <a:accent3>
        <a:srgbClr val="B4B4B4"/>
      </a:accent3>
      <a:accent4>
        <a:srgbClr val="06B2B1"/>
      </a:accent4>
      <a:accent5>
        <a:srgbClr val="3C438D"/>
      </a:accent5>
      <a:accent6>
        <a:srgbClr val="E82E8A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15826BD8969448475CE20ADEBF2F4" ma:contentTypeVersion="11" ma:contentTypeDescription="Create a new document." ma:contentTypeScope="" ma:versionID="b4fc2c5f5d5e54387c747bd41c9a0f42">
  <xsd:schema xmlns:xsd="http://www.w3.org/2001/XMLSchema" xmlns:xs="http://www.w3.org/2001/XMLSchema" xmlns:p="http://schemas.microsoft.com/office/2006/metadata/properties" xmlns:ns3="f571a47c-2514-46c6-85be-bc8a22077a42" xmlns:ns4="fea88fbb-f163-4357-a06d-8e0219edee97" targetNamespace="http://schemas.microsoft.com/office/2006/metadata/properties" ma:root="true" ma:fieldsID="a48dfd811be5d901064948aad4aec59d" ns3:_="" ns4:_="">
    <xsd:import namespace="f571a47c-2514-46c6-85be-bc8a22077a42"/>
    <xsd:import namespace="fea88fbb-f163-4357-a06d-8e0219edee9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71a47c-2514-46c6-85be-bc8a22077a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a88fbb-f163-4357-a06d-8e0219edee9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B097D15-36DA-434B-8DFC-D6C9887BE0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A8BCB95-D266-4AA6-9269-795F1B6B9620}">
  <ds:schemaRefs>
    <ds:schemaRef ds:uri="http://purl.org/dc/elements/1.1/"/>
    <ds:schemaRef ds:uri="http://schemas.microsoft.com/office/2006/metadata/properties"/>
    <ds:schemaRef ds:uri="f571a47c-2514-46c6-85be-bc8a22077a42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fea88fbb-f163-4357-a06d-8e0219edee97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45A5527-2F10-49BF-97C8-0BD6A213B7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71a47c-2514-46c6-85be-bc8a22077a42"/>
    <ds:schemaRef ds:uri="fea88fbb-f163-4357-a06d-8e0219edee9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3800</TotalTime>
  <Words>1393</Words>
  <Application>Microsoft Office PowerPoint</Application>
  <PresentationFormat>Широкоэкранный</PresentationFormat>
  <Paragraphs>275</Paragraphs>
  <Slides>19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Arial Narrow</vt:lpstr>
      <vt:lpstr>Calibri</vt:lpstr>
      <vt:lpstr>Cambria Math</vt:lpstr>
      <vt:lpstr>LEDVANCE</vt:lpstr>
      <vt:lpstr>think-cell Slide</vt:lpstr>
      <vt:lpstr>Бактерицидные лампы LEDVANCE UVC   </vt:lpstr>
      <vt:lpstr>История </vt:lpstr>
      <vt:lpstr>Сделано в России!</vt:lpstr>
      <vt:lpstr>ПОДТИПЫ УФ ИЗЛУЧЕНИЯ</vt:lpstr>
      <vt:lpstr>ЭФФЕКТИВНОСТЬ УФ-С ИЗЛУЧЕНИЯ</vt:lpstr>
      <vt:lpstr>ПРЯМОЕ ВОЗДЕЙСТВИЕ УФ-С ИЗЛУЧЕНИЯ ДЛЯ ЧЕЛОВЕКА ОПАСНО</vt:lpstr>
      <vt:lpstr>ОСОБЕННОСТИ БАКТЕРИЦИДНЫХ ЛАМП</vt:lpstr>
      <vt:lpstr>СТЕКЛО – ВАЖНАЯ СОСТАВЛЯЮЩАЯ БАКТЕРИЦИДНЫХ ЛАМП</vt:lpstr>
      <vt:lpstr>ПРИМЕНЕНИЕ БАКТЕРИЦИДНЫХ ЛАМП </vt:lpstr>
      <vt:lpstr>ЛАМПА TIBERA UVC ПОДХОДИТ ДЛЯ ПРИМЕНЕНИЯ В РЕЦИРКУЛЯТОРАХ</vt:lpstr>
      <vt:lpstr>КОНСТРУКТИВНЫЕ ОСОБЕННОСТИ  LEDVANCE TIBERA UVC</vt:lpstr>
      <vt:lpstr>ВЫБИРАЙ TIBERA UVC </vt:lpstr>
      <vt:lpstr>Артикулы для заказа ламп LEDVANCE TIBERA UVC</vt:lpstr>
      <vt:lpstr>РАСЧЕТ НЕОБХОДИМОЙ ДОЗЫ ИЗЛУЧЕНИЯ</vt:lpstr>
      <vt:lpstr>РАСЧЕТ БАКТЕРИЦИДНОЙ УСТАНОВКИ</vt:lpstr>
      <vt:lpstr>Рекомендации по применению в помещении</vt:lpstr>
      <vt:lpstr>Области применения безозоновой бактерицидной лампы LEDVANCE TIBERA</vt:lpstr>
      <vt:lpstr>ПРИМЕНЕНИЕ БАКТЕРИЦИДНЫХ УСТАНОВОК  С 2020 ГОДА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Бактерицидные лампы LEDVANCE TIBERA – необходимое средство защиты от вирусов</dc:title>
  <dc:creator>Galinskaya, Ekaterina</dc:creator>
  <cp:lastModifiedBy>Detsyuk, Dmitriy</cp:lastModifiedBy>
  <cp:revision>159</cp:revision>
  <dcterms:created xsi:type="dcterms:W3CDTF">2020-05-27T14:23:15Z</dcterms:created>
  <dcterms:modified xsi:type="dcterms:W3CDTF">2020-06-29T13:45:46Z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0x010100CFA15826BD8969448475CE20ADEBF2F4</vt:lpwstr>
  </property>
</Properties>
</file>